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285" r:id="rId3"/>
    <p:sldId id="358" r:id="rId4"/>
    <p:sldId id="382" r:id="rId5"/>
    <p:sldId id="383" r:id="rId6"/>
    <p:sldId id="386" r:id="rId7"/>
    <p:sldId id="387" r:id="rId8"/>
    <p:sldId id="286" r:id="rId9"/>
    <p:sldId id="287" r:id="rId10"/>
    <p:sldId id="290" r:id="rId11"/>
    <p:sldId id="293" r:id="rId12"/>
    <p:sldId id="297" r:id="rId13"/>
    <p:sldId id="355" r:id="rId14"/>
    <p:sldId id="348" r:id="rId15"/>
    <p:sldId id="339" r:id="rId16"/>
    <p:sldId id="340" r:id="rId17"/>
    <p:sldId id="398" r:id="rId18"/>
    <p:sldId id="399" r:id="rId19"/>
    <p:sldId id="303" r:id="rId20"/>
    <p:sldId id="400" r:id="rId21"/>
    <p:sldId id="304" r:id="rId22"/>
    <p:sldId id="388" r:id="rId23"/>
    <p:sldId id="294" r:id="rId24"/>
    <p:sldId id="306" r:id="rId25"/>
    <p:sldId id="309" r:id="rId26"/>
    <p:sldId id="310" r:id="rId27"/>
    <p:sldId id="295" r:id="rId28"/>
    <p:sldId id="298" r:id="rId29"/>
    <p:sldId id="299" r:id="rId30"/>
    <p:sldId id="307" r:id="rId31"/>
    <p:sldId id="319" r:id="rId32"/>
    <p:sldId id="300" r:id="rId33"/>
    <p:sldId id="301" r:id="rId34"/>
    <p:sldId id="389" r:id="rId35"/>
    <p:sldId id="315" r:id="rId36"/>
    <p:sldId id="390" r:id="rId37"/>
    <p:sldId id="313" r:id="rId38"/>
    <p:sldId id="403" r:id="rId39"/>
    <p:sldId id="402" r:id="rId40"/>
    <p:sldId id="404" r:id="rId41"/>
    <p:sldId id="396" r:id="rId42"/>
    <p:sldId id="372" r:id="rId43"/>
    <p:sldId id="371" r:id="rId44"/>
    <p:sldId id="373" r:id="rId45"/>
    <p:sldId id="311" r:id="rId46"/>
    <p:sldId id="392" r:id="rId47"/>
    <p:sldId id="393" r:id="rId48"/>
    <p:sldId id="408" r:id="rId49"/>
    <p:sldId id="331" r:id="rId50"/>
    <p:sldId id="357" r:id="rId51"/>
    <p:sldId id="321" r:id="rId52"/>
    <p:sldId id="360" r:id="rId53"/>
    <p:sldId id="409" r:id="rId54"/>
    <p:sldId id="336" r:id="rId55"/>
    <p:sldId id="320" r:id="rId56"/>
    <p:sldId id="324" r:id="rId57"/>
    <p:sldId id="394" r:id="rId58"/>
    <p:sldId id="318" r:id="rId59"/>
    <p:sldId id="395" r:id="rId60"/>
    <p:sldId id="352" r:id="rId61"/>
    <p:sldId id="410" r:id="rId62"/>
    <p:sldId id="353" r:id="rId63"/>
    <p:sldId id="302" r:id="rId64"/>
    <p:sldId id="354" r:id="rId65"/>
    <p:sldId id="325" r:id="rId66"/>
    <p:sldId id="323" r:id="rId67"/>
    <p:sldId id="337" r:id="rId68"/>
    <p:sldId id="329" r:id="rId69"/>
    <p:sldId id="317" r:id="rId70"/>
    <p:sldId id="369" r:id="rId71"/>
    <p:sldId id="344" r:id="rId72"/>
    <p:sldId id="335" r:id="rId73"/>
    <p:sldId id="370" r:id="rId74"/>
    <p:sldId id="362" r:id="rId75"/>
    <p:sldId id="342" r:id="rId76"/>
    <p:sldId id="378" r:id="rId77"/>
    <p:sldId id="361" r:id="rId78"/>
    <p:sldId id="365" r:id="rId79"/>
    <p:sldId id="345" r:id="rId80"/>
    <p:sldId id="343" r:id="rId81"/>
    <p:sldId id="401" r:id="rId82"/>
    <p:sldId id="330" r:id="rId83"/>
    <p:sldId id="338" r:id="rId84"/>
    <p:sldId id="334" r:id="rId85"/>
    <p:sldId id="346" r:id="rId86"/>
    <p:sldId id="367" r:id="rId87"/>
    <p:sldId id="347" r:id="rId88"/>
    <p:sldId id="368" r:id="rId8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300"/>
    <a:srgbClr val="6FAC4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EF57-9092-45BB-8926-B500933D1B13}" v="5630" dt="2022-07-31T14:50:36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007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0EF-E095-4A5B-9E41-288A67664E91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D75-6244-4BD0-A50D-23C317E9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95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4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4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4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39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6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3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0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2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1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20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0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601" y="2035555"/>
            <a:ext cx="9178797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41AB6-1CE0-4D2B-B56B-BDCB4D96AD4C}" type="datetime1">
              <a:rPr lang="en-US" smtClean="0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77B5-087A-4EF0-B8E4-AE94F78D24B8}" type="datetime1">
              <a:rPr lang="en-US" smtClean="0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4DA2-D538-4CE7-81FE-212411B06CD8}" type="datetime1">
              <a:rPr lang="en-US" smtClean="0"/>
              <a:t>12/3/2022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163" y="15240"/>
            <a:ext cx="9491472" cy="1275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99D50-6B73-4C48-815A-4CE1BAFE8613}" type="datetime1">
              <a:rPr lang="en-US" smtClean="0"/>
              <a:t>12/3/2022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3DEDE-635C-4C0A-8C79-7F2CA37EC985}" type="datetime1">
              <a:rPr lang="en-US" smtClean="0"/>
              <a:t>12/3/2022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F7767-7788-442B-B332-A2A9AF20E9EA}" type="datetime1">
              <a:rPr lang="en-US" smtClean="0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21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9.jpeg"/><Relationship Id="rId4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60.png"/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700.png"/><Relationship Id="rId10" Type="http://schemas.openxmlformats.org/officeDocument/2006/relationships/image" Target="../media/image39.png"/><Relationship Id="rId4" Type="http://schemas.openxmlformats.org/officeDocument/2006/relationships/image" Target="../media/image1690.png"/><Relationship Id="rId9" Type="http://schemas.openxmlformats.org/officeDocument/2006/relationships/image" Target="../media/image1730.png"/><Relationship Id="rId14" Type="http://schemas.openxmlformats.org/officeDocument/2006/relationships/image" Target="../media/image17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50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1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5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56.png"/><Relationship Id="rId10" Type="http://schemas.openxmlformats.org/officeDocument/2006/relationships/image" Target="../media/image451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00.png"/><Relationship Id="rId7" Type="http://schemas.openxmlformats.org/officeDocument/2006/relationships/image" Target="../media/image57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8.pn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620.png"/><Relationship Id="rId2" Type="http://schemas.openxmlformats.org/officeDocument/2006/relationships/image" Target="../media/image53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4" Type="http://schemas.openxmlformats.org/officeDocument/2006/relationships/image" Target="../media/image59.png"/><Relationship Id="rId1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3.png"/><Relationship Id="rId7" Type="http://schemas.openxmlformats.org/officeDocument/2006/relationships/image" Target="../media/image9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github.com/tboulet/Formation-Reinforcement-Learni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0" Type="http://schemas.openxmlformats.org/officeDocument/2006/relationships/image" Target="../media/image380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11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760.png"/><Relationship Id="rId9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34.png"/><Relationship Id="rId18" Type="http://schemas.openxmlformats.org/officeDocument/2006/relationships/image" Target="../media/image120.png"/><Relationship Id="rId3" Type="http://schemas.openxmlformats.org/officeDocument/2006/relationships/image" Target="../media/image110.png"/><Relationship Id="rId21" Type="http://schemas.openxmlformats.org/officeDocument/2006/relationships/image" Target="../media/image124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190.png"/><Relationship Id="rId2" Type="http://schemas.openxmlformats.org/officeDocument/2006/relationships/image" Target="../media/image10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19" Type="http://schemas.openxmlformats.org/officeDocument/2006/relationships/image" Target="../media/image122.png"/><Relationship Id="rId4" Type="http://schemas.openxmlformats.org/officeDocument/2006/relationships/image" Target="../media/image111.png"/><Relationship Id="rId9" Type="http://schemas.openxmlformats.org/officeDocument/2006/relationships/image" Target="../media/image1090.png"/><Relationship Id="rId1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1010.png"/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gif"/><Relationship Id="rId11" Type="http://schemas.openxmlformats.org/officeDocument/2006/relationships/image" Target="../media/image862.png"/><Relationship Id="rId5" Type="http://schemas.openxmlformats.org/officeDocument/2006/relationships/image" Target="../media/image990.png"/><Relationship Id="rId10" Type="http://schemas.openxmlformats.org/officeDocument/2006/relationships/image" Target="../media/image851.png"/><Relationship Id="rId4" Type="http://schemas.openxmlformats.org/officeDocument/2006/relationships/image" Target="../media/image117.gif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119.gif"/><Relationship Id="rId7" Type="http://schemas.openxmlformats.org/officeDocument/2006/relationships/image" Target="../media/image1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980.png"/><Relationship Id="rId5" Type="http://schemas.openxmlformats.org/officeDocument/2006/relationships/image" Target="../media/image120.gif"/><Relationship Id="rId10" Type="http://schemas.openxmlformats.org/officeDocument/2006/relationships/image" Target="../media/image34.png"/><Relationship Id="rId4" Type="http://schemas.openxmlformats.org/officeDocument/2006/relationships/image" Target="../media/image950.png"/><Relationship Id="rId9" Type="http://schemas.openxmlformats.org/officeDocument/2006/relationships/image" Target="../media/image10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gif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1.png"/><Relationship Id="rId3" Type="http://schemas.openxmlformats.org/officeDocument/2006/relationships/image" Target="../media/image130.png"/><Relationship Id="rId7" Type="http://schemas.openxmlformats.org/officeDocument/2006/relationships/image" Target="../media/image1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1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27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7" Type="http://schemas.openxmlformats.org/officeDocument/2006/relationships/image" Target="../media/image13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1.png"/><Relationship Id="rId5" Type="http://schemas.openxmlformats.org/officeDocument/2006/relationships/image" Target="../media/image128.gif"/><Relationship Id="rId4" Type="http://schemas.openxmlformats.org/officeDocument/2006/relationships/image" Target="../media/image118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1.png"/><Relationship Id="rId4" Type="http://schemas.openxmlformats.org/officeDocument/2006/relationships/image" Target="../media/image14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5.png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132.gif"/><Relationship Id="rId7" Type="http://schemas.openxmlformats.org/officeDocument/2006/relationships/image" Target="../media/image1010.png"/><Relationship Id="rId12" Type="http://schemas.openxmlformats.org/officeDocument/2006/relationships/image" Target="../media/image131.gif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0.gif"/><Relationship Id="rId5" Type="http://schemas.openxmlformats.org/officeDocument/2006/relationships/image" Target="../media/image990.png"/><Relationship Id="rId10" Type="http://schemas.openxmlformats.org/officeDocument/2006/relationships/image" Target="../media/image1030.png"/><Relationship Id="rId9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133.gif"/><Relationship Id="rId7" Type="http://schemas.openxmlformats.org/officeDocument/2006/relationships/image" Target="../media/image1010.png"/><Relationship Id="rId12" Type="http://schemas.openxmlformats.org/officeDocument/2006/relationships/image" Target="../media/image135.gi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4.gif"/><Relationship Id="rId5" Type="http://schemas.openxmlformats.org/officeDocument/2006/relationships/image" Target="../media/image990.png"/><Relationship Id="rId10" Type="http://schemas.openxmlformats.org/officeDocument/2006/relationships/image" Target="../media/image1030.png"/><Relationship Id="rId9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4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0.png"/><Relationship Id="rId3" Type="http://schemas.openxmlformats.org/officeDocument/2006/relationships/image" Target="../media/image154.png"/><Relationship Id="rId7" Type="http://schemas.openxmlformats.org/officeDocument/2006/relationships/image" Target="../media/image1581.png"/><Relationship Id="rId2" Type="http://schemas.openxmlformats.org/officeDocument/2006/relationships/image" Target="../media/image1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1.png"/><Relationship Id="rId5" Type="http://schemas.openxmlformats.org/officeDocument/2006/relationships/image" Target="../media/image1561.png"/><Relationship Id="rId4" Type="http://schemas.openxmlformats.org/officeDocument/2006/relationships/image" Target="../media/image15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47.png"/><Relationship Id="rId4" Type="http://schemas.openxmlformats.org/officeDocument/2006/relationships/image" Target="../media/image131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70.png"/><Relationship Id="rId4" Type="http://schemas.openxmlformats.org/officeDocument/2006/relationships/image" Target="../media/image7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7" Type="http://schemas.openxmlformats.org/officeDocument/2006/relationships/image" Target="../media/image155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270.png"/><Relationship Id="rId4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490.png"/><Relationship Id="rId2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7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3" Type="http://schemas.openxmlformats.org/officeDocument/2006/relationships/image" Target="../media/image161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178.png"/><Relationship Id="rId5" Type="http://schemas.openxmlformats.org/officeDocument/2006/relationships/image" Target="../media/image1521.png"/><Relationship Id="rId10" Type="http://schemas.openxmlformats.org/officeDocument/2006/relationships/image" Target="../media/image177.png"/><Relationship Id="rId4" Type="http://schemas.openxmlformats.org/officeDocument/2006/relationships/image" Target="../media/image1510.png"/><Relationship Id="rId9" Type="http://schemas.openxmlformats.org/officeDocument/2006/relationships/image" Target="../media/image1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312.5602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7" Type="http://schemas.openxmlformats.org/officeDocument/2006/relationships/hyperlink" Target="https://towardsdatascience.com/policy-gradients-in-a-nutshell-8b72f9743c5d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intro-to-artificial-intelligence/q-learning-a-value-based-reinforcement-learning-algorithm-272706d835cf" TargetMode="External"/><Relationship Id="rId5" Type="http://schemas.openxmlformats.org/officeDocument/2006/relationships/hyperlink" Target="https://lilianweng.github.io/" TargetMode="External"/><Relationship Id="rId4" Type="http://schemas.openxmlformats.org/officeDocument/2006/relationships/hyperlink" Target="https://spinningup.openai.com/en/latest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5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github.com/tboulet/Formation-Reinforcement-Learning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410.png"/><Relationship Id="rId4" Type="http://schemas.openxmlformats.org/officeDocument/2006/relationships/image" Target="../media/image8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80.png"/><Relationship Id="rId7" Type="http://schemas.openxmlformats.org/officeDocument/2006/relationships/image" Target="../media/image9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10" Type="http://schemas.openxmlformats.org/officeDocument/2006/relationships/image" Target="../media/image1070.png"/><Relationship Id="rId4" Type="http://schemas.openxmlformats.org/officeDocument/2006/relationships/image" Target="../media/image181.png"/><Relationship Id="rId9" Type="http://schemas.openxmlformats.org/officeDocument/2006/relationships/image" Target="../media/image1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7" Type="http://schemas.openxmlformats.org/officeDocument/2006/relationships/image" Target="../media/image17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12.png"/><Relationship Id="rId10" Type="http://schemas.openxmlformats.org/officeDocument/2006/relationships/image" Target="../media/image1711.png"/><Relationship Id="rId4" Type="http://schemas.openxmlformats.org/officeDocument/2006/relationships/image" Target="../media/image1691.png"/><Relationship Id="rId9" Type="http://schemas.openxmlformats.org/officeDocument/2006/relationships/image" Target="../media/image15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580.png"/><Relationship Id="rId4" Type="http://schemas.openxmlformats.org/officeDocument/2006/relationships/image" Target="../media/image15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image" Target="../media/image1731.png"/><Relationship Id="rId4" Type="http://schemas.openxmlformats.org/officeDocument/2006/relationships/image" Target="../media/image11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251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1247" y="1822704"/>
            <a:ext cx="6708648" cy="2525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140578" y="2035555"/>
            <a:ext cx="5544820" cy="368241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Apprentissage</a:t>
            </a:r>
            <a:r>
              <a:rPr spc="-105" dirty="0"/>
              <a:t> </a:t>
            </a:r>
            <a:r>
              <a:rPr spc="5" dirty="0"/>
              <a:t>par </a:t>
            </a:r>
            <a:r>
              <a:rPr spc="-1340" dirty="0"/>
              <a:t> </a:t>
            </a:r>
            <a:r>
              <a:rPr spc="-40" dirty="0" err="1"/>
              <a:t>Renforcement</a:t>
            </a:r>
            <a:endParaRPr lang="fr-FR" spc="-4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40" dirty="0"/>
          </a:p>
          <a:p>
            <a:pPr marL="605155" marR="5080" indent="-593090" algn="ctr">
              <a:lnSpc>
                <a:spcPts val="6480"/>
              </a:lnSpc>
              <a:spcBef>
                <a:spcPts val="915"/>
              </a:spcBef>
            </a:pPr>
            <a:r>
              <a:rPr lang="fr-FR" spc="-40" dirty="0"/>
              <a:t>Partie I</a:t>
            </a:r>
            <a:endParaRPr spc="-40" dirty="0"/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D96"/>
                </a:solidFill>
                <a:latin typeface="Calibri"/>
                <a:cs typeface="Calibri"/>
              </a:rPr>
              <a:t>Par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4BFD366B-954F-CBAF-25D2-AB22F11C04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0E57-37A0-BA77-8284-B97FDBCB2860}"/>
              </a:ext>
            </a:extLst>
          </p:cNvPr>
          <p:cNvSpPr txBox="1"/>
          <p:nvPr/>
        </p:nvSpPr>
        <p:spPr>
          <a:xfrm>
            <a:off x="5029199" y="4788836"/>
            <a:ext cx="7162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État : 		s = capteurs de pression/position du robot</a:t>
            </a:r>
          </a:p>
          <a:p>
            <a:endParaRPr lang="fr-FR" dirty="0"/>
          </a:p>
          <a:p>
            <a:r>
              <a:rPr lang="fr-FR" dirty="0"/>
              <a:t>Action : 		a = ordres pour chaque muscle robotique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récompense pour se tenir droit, tenir un objet, etc…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0F26-873C-F565-3DF9-1013E61D26BA}"/>
              </a:ext>
            </a:extLst>
          </p:cNvPr>
          <p:cNvSpPr txBox="1"/>
          <p:nvPr/>
        </p:nvSpPr>
        <p:spPr>
          <a:xfrm>
            <a:off x="6093462" y="576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812D6-A04D-58B4-B8F0-272BDC07F576}"/>
              </a:ext>
            </a:extLst>
          </p:cNvPr>
          <p:cNvSpPr txBox="1"/>
          <p:nvPr/>
        </p:nvSpPr>
        <p:spPr>
          <a:xfrm>
            <a:off x="358719" y="3933930"/>
            <a:ext cx="22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4 : Robotique</a:t>
            </a:r>
            <a:endParaRPr lang="en-US" dirty="0"/>
          </a:p>
        </p:txBody>
      </p:sp>
      <p:pic>
        <p:nvPicPr>
          <p:cNvPr id="2050" name="Picture 2" descr="Boston Dynamics : Spot le chien robot peut maintenant se charger seul">
            <a:extLst>
              <a:ext uri="{FF2B5EF4-FFF2-40B4-BE49-F238E27FC236}">
                <a16:creationId xmlns:a16="http://schemas.microsoft.com/office/drawing/2014/main" id="{F400B4F2-6246-BF3A-875A-25D97AE6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2" y="4682272"/>
            <a:ext cx="3018556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88829BFA-1E42-B024-BFF5-53CF2778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5" y="1789011"/>
            <a:ext cx="1962211" cy="18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5B63-7AAB-3516-7648-346128CDD01B}"/>
              </a:ext>
            </a:extLst>
          </p:cNvPr>
          <p:cNvSpPr txBox="1"/>
          <p:nvPr/>
        </p:nvSpPr>
        <p:spPr>
          <a:xfrm>
            <a:off x="329222" y="1375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3 : Échecs (face à un adversaire donné)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6A400-9725-2E42-F98D-0A5F303182B3}"/>
              </a:ext>
            </a:extLst>
          </p:cNvPr>
          <p:cNvSpPr txBox="1"/>
          <p:nvPr/>
        </p:nvSpPr>
        <p:spPr>
          <a:xfrm>
            <a:off x="4893480" y="1973046"/>
            <a:ext cx="6032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État : 		s = 	        ou (1.e4e5 2.Nc3Nf6 3.f4d5)</a:t>
            </a:r>
          </a:p>
          <a:p>
            <a:endParaRPr lang="fr-FR" dirty="0"/>
          </a:p>
          <a:p>
            <a:r>
              <a:rPr lang="fr-FR" dirty="0"/>
              <a:t>Action : 		a = prochain coup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+1 si victoire, -1 si défaite, 0 sinon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E0615-C68F-1F2A-5A74-4E3EBE07C0CB}"/>
              </a:ext>
            </a:extLst>
          </p:cNvPr>
          <p:cNvSpPr txBox="1"/>
          <p:nvPr/>
        </p:nvSpPr>
        <p:spPr>
          <a:xfrm>
            <a:off x="5028125" y="3366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8 idées de Partie d´échecs | echecs, jeu echec, jeux monopoly">
            <a:extLst>
              <a:ext uri="{FF2B5EF4-FFF2-40B4-BE49-F238E27FC236}">
                <a16:creationId xmlns:a16="http://schemas.microsoft.com/office/drawing/2014/main" id="{0077E48E-35BA-BAEE-8DAF-1F6B64949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7301262" y="1809553"/>
            <a:ext cx="698662" cy="6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9F221-788E-629D-FC84-751DB285C5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/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terminal ou non 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valoir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br>
                  <a:rPr lang="fr-FR" dirty="0">
                    <a:ea typeface="Cambria Math" panose="02040503050406030204" pitchFamily="18" charset="0"/>
                  </a:rPr>
                </a:br>
                <a:r>
                  <a:rPr lang="fr-FR" dirty="0">
                    <a:ea typeface="Cambria Math" panose="02040503050406030204" pitchFamily="18" charset="0"/>
                  </a:rPr>
                  <a:t>Pour éviter que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ne diverge, on introduit la notion de Discount Factor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∈[0,1[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par exemple.</a:t>
                </a: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endParaRPr lang="fr-F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blipFill>
                <a:blip r:embed="rId2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Part 2: Kinds of RL Algorithms — Spinning Up documentation">
            <a:extLst>
              <a:ext uri="{FF2B5EF4-FFF2-40B4-BE49-F238E27FC236}">
                <a16:creationId xmlns:a16="http://schemas.microsoft.com/office/drawing/2014/main" id="{6DF2ED33-B099-A007-F4C8-F08DDB22C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65" y="30356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D0EC8E80-81F4-7B26-9318-FBBA6F5B0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6765" y="3188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/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/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L’environnement peut être: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déterministe ou bien stochastique </a:t>
                </a:r>
                <a:r>
                  <a:rPr lang="fr-FR" dirty="0"/>
                  <a:t>(= inclure de l’aléatoire)</a:t>
                </a:r>
                <a:br>
                  <a:rPr lang="fr-FR" dirty="0"/>
                </a:br>
                <a:r>
                  <a:rPr lang="fr-FR" dirty="0"/>
                  <a:t>L’objectif est de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blipFill>
                <a:blip r:embed="rId4"/>
                <a:stretch>
                  <a:fillRect l="-85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35D518EF-2F97-07FC-966C-EDE6054F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1645046"/>
            <a:ext cx="1267407" cy="1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D449B503-641C-708A-4C81-590E1499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22966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B233C1E4-47DF-CF19-1DA4-63CC6EE28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6589" y="46685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6587-E0FC-5C97-93B3-C40B1A49240E}"/>
              </a:ext>
            </a:extLst>
          </p:cNvPr>
          <p:cNvSpPr txBox="1"/>
          <p:nvPr/>
        </p:nvSpPr>
        <p:spPr>
          <a:xfrm>
            <a:off x="608120" y="522819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Markovien ou non :</a:t>
            </a:r>
            <a:br>
              <a:rPr lang="fr-FR" dirty="0"/>
            </a:br>
            <a:r>
              <a:rPr lang="fr-FR" dirty="0"/>
              <a:t>Propriété de Markov : l'état actuel contient toute l'information des états précédents</a:t>
            </a:r>
            <a:endParaRPr lang="en-US" dirty="0"/>
          </a:p>
        </p:txBody>
      </p:sp>
      <p:pic>
        <p:nvPicPr>
          <p:cNvPr id="17" name="Picture 2" descr="Étiquette : Mario Bros">
            <a:extLst>
              <a:ext uri="{FF2B5EF4-FFF2-40B4-BE49-F238E27FC236}">
                <a16:creationId xmlns:a16="http://schemas.microsoft.com/office/drawing/2014/main" id="{28803F85-593F-7F56-60AA-23C98941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21295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FC6AB-DEF8-E2E8-AD9C-7CD3FE1199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/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Model-</a:t>
                </a:r>
                <a:r>
                  <a:rPr lang="fr-FR" dirty="0" err="1">
                    <a:solidFill>
                      <a:srgbClr val="FF0000"/>
                    </a:solidFill>
                  </a:rPr>
                  <a:t>based</a:t>
                </a:r>
                <a:r>
                  <a:rPr lang="fr-FR" dirty="0">
                    <a:solidFill>
                      <a:srgbClr val="FF0000"/>
                    </a:solidFill>
                  </a:rPr>
                  <a:t> ou Model-free:</a:t>
                </a:r>
                <a:br>
                  <a:rPr lang="fr-FR" dirty="0"/>
                </a:br>
                <a:r>
                  <a:rPr lang="fr-FR" dirty="0"/>
                  <a:t>Model-</a:t>
                </a:r>
                <a:r>
                  <a:rPr lang="fr-FR" dirty="0" err="1"/>
                  <a:t>based</a:t>
                </a:r>
                <a:r>
                  <a:rPr lang="fr-FR" dirty="0"/>
                  <a:t> = accès au modèle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</m:oMath>
                </a14:m>
                <a:r>
                  <a:rPr lang="fr-FR" dirty="0"/>
                  <a:t> (cas des échecs et autres jeux </a:t>
                </a:r>
                <a:r>
                  <a:rPr lang="fr-FR" dirty="0" err="1"/>
                  <a:t>adversariaux</a:t>
                </a:r>
                <a:r>
                  <a:rPr lang="fr-FR" dirty="0"/>
                  <a:t>)</a:t>
                </a:r>
                <a:br>
                  <a:rPr lang="fr-FR" dirty="0"/>
                </a:br>
                <a:r>
                  <a:rPr lang="fr-FR" dirty="0"/>
                  <a:t>Model-free = modèle inaccessible/trop complexe, nécessité d’interagir avec l’environnement (Mario, </a:t>
                </a:r>
                <a:r>
                  <a:rPr lang="fr-FR" dirty="0" err="1"/>
                  <a:t>CartPole</a:t>
                </a:r>
                <a:r>
                  <a:rPr lang="fr-FR" dirty="0"/>
                  <a:t>, simulateurs physiques) </a:t>
                </a:r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blipFill>
                <a:blip r:embed="rId2"/>
                <a:stretch>
                  <a:fillRect l="-497" t="-2985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7467127-BD0F-B3C8-98BF-676DBBBE27C3}"/>
              </a:ext>
            </a:extLst>
          </p:cNvPr>
          <p:cNvSpPr txBox="1"/>
          <p:nvPr/>
        </p:nvSpPr>
        <p:spPr>
          <a:xfrm>
            <a:off x="266700" y="1275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L’environnement peut être :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F44F2D-0363-792A-53D3-4A256CA992D8}"/>
              </a:ext>
            </a:extLst>
          </p:cNvPr>
          <p:cNvSpPr/>
          <p:nvPr/>
        </p:nvSpPr>
        <p:spPr>
          <a:xfrm>
            <a:off x="1219200" y="4619744"/>
            <a:ext cx="9753600" cy="21421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6E56EE-F656-9B07-565F-29BDE9CCC816}"/>
              </a:ext>
            </a:extLst>
          </p:cNvPr>
          <p:cNvSpPr/>
          <p:nvPr/>
        </p:nvSpPr>
        <p:spPr>
          <a:xfrm>
            <a:off x="1485900" y="5031360"/>
            <a:ext cx="3981450" cy="1569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F345BF9-DE94-6D38-E301-80835CF1868E}"/>
              </a:ext>
            </a:extLst>
          </p:cNvPr>
          <p:cNvSpPr/>
          <p:nvPr/>
        </p:nvSpPr>
        <p:spPr>
          <a:xfrm>
            <a:off x="6029325" y="5031360"/>
            <a:ext cx="4343400" cy="1559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8975FD-B8EB-AE52-7350-3E8C5A40909E}"/>
              </a:ext>
            </a:extLst>
          </p:cNvPr>
          <p:cNvSpPr txBox="1"/>
          <p:nvPr/>
        </p:nvSpPr>
        <p:spPr>
          <a:xfrm>
            <a:off x="1371600" y="4591168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56D2-CCB9-29AA-0CB2-93EA4A8E1CBA}"/>
              </a:ext>
            </a:extLst>
          </p:cNvPr>
          <p:cNvSpPr txBox="1"/>
          <p:nvPr/>
        </p:nvSpPr>
        <p:spPr>
          <a:xfrm>
            <a:off x="7467600" y="507848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206D19-4BBE-41AD-D47A-6DFA47292B0F}"/>
              </a:ext>
            </a:extLst>
          </p:cNvPr>
          <p:cNvSpPr txBox="1"/>
          <p:nvPr/>
        </p:nvSpPr>
        <p:spPr>
          <a:xfrm>
            <a:off x="2764731" y="5078483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/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parfaitement observable ou non :</a:t>
                </a:r>
                <a:br>
                  <a:rPr lang="fr-FR" dirty="0"/>
                </a:br>
                <a:r>
                  <a:rPr lang="fr-FR" dirty="0"/>
                  <a:t>On parlera alors d’observations plutôt que d’état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	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blipFill>
                <a:blip r:embed="rId3"/>
                <a:stretch>
                  <a:fillRect l="-450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3A1046EE-4553-7B7D-A505-E1E934A2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80" y="195978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10 astuces pour gagner au poker en ligne | Le Huffington Post LIFE">
            <a:extLst>
              <a:ext uri="{FF2B5EF4-FFF2-40B4-BE49-F238E27FC236}">
                <a16:creationId xmlns:a16="http://schemas.microsoft.com/office/drawing/2014/main" id="{C0786406-B22B-79B6-7EC4-1240A8C4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9" y="1959784"/>
            <a:ext cx="1834320" cy="10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93466-7008-601B-BF15-3E72184B2E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0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 animBg="1"/>
      <p:bldP spid="39" grpId="0" animBg="1"/>
      <p:bldP spid="40" grpId="0" animBg="1"/>
      <p:bldP spid="41" grpId="0"/>
      <p:bldP spid="42" grpId="0"/>
      <p:bldP spid="4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625784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Détermininiste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Observabilité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Markovien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 </a:t>
                          </a:r>
                        </a:p>
                        <a:p>
                          <a:r>
                            <a:rPr lang="fr-FR" dirty="0"/>
                            <a:t>(en connaissant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𝑎𝑑𝑣𝑒𝑟𝑠𝑎𝑖𝑟𝑒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 si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𝑎𝑑𝑣𝑒𝑟𝑠𝑎𝑖𝑟𝑒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l’est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r>
                            <a:rPr lang="fr-FR" dirty="0"/>
                            <a:t> (pendule inversé)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 (mais on l’arrête à 500 </a:t>
                          </a:r>
                          <a:r>
                            <a:rPr lang="fr-FR" dirty="0" err="1"/>
                            <a:t>steps</a:t>
                          </a:r>
                          <a:r>
                            <a:rPr lang="fr-FR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 robotique réel (non simulé)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Dépend de la qualité des capteurs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625784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Détermininiste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Observabilité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Markovien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7" t="-143275" r="-465031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55" t="-143275" r="-378233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r>
                            <a:rPr lang="fr-FR" dirty="0"/>
                            <a:t> (pendule inversé)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 (mais on l’arrête à 500 </a:t>
                          </a:r>
                          <a:r>
                            <a:rPr lang="fr-FR" dirty="0" err="1"/>
                            <a:t>steps</a:t>
                          </a:r>
                          <a:r>
                            <a:rPr lang="fr-FR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 robotique réel (non simulé)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Dépend de la qualité des capteurs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4A20C303-39F8-966A-2259-8E736F6CE1F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p:pic>
        <p:nvPicPr>
          <p:cNvPr id="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923F9E1C-98FE-D43F-DD57-9B777E4B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8839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B78A8-7B1B-0D23-E185-61832F186A0F}"/>
              </a:ext>
            </a:extLst>
          </p:cNvPr>
          <p:cNvSpPr txBox="1"/>
          <p:nvPr/>
        </p:nvSpPr>
        <p:spPr>
          <a:xfrm>
            <a:off x="1865521" y="5944213"/>
            <a:ext cx="1009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Certains env. sont également </a:t>
            </a:r>
            <a:r>
              <a:rPr lang="fr-FR" dirty="0">
                <a:solidFill>
                  <a:srgbClr val="FF0000"/>
                </a:solidFill>
              </a:rPr>
              <a:t>non stationnaires </a:t>
            </a:r>
            <a:r>
              <a:rPr lang="fr-FR" dirty="0"/>
              <a:t>(le modèle change au cours du temps) et nécessitent d’y appliquer des algorithmes qui s’adaptent en permanence.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E40C8-FF33-F867-D38B-E92BB2BF1D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0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Environnement </a:t>
            </a:r>
            <a:r>
              <a:rPr lang="fr-FR" spc="-20" dirty="0" err="1"/>
              <a:t>Shaping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529B2-A4FC-1778-AFB5-4D01515DAE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47C43D-E623-D6A8-91F8-0F911B1BADAE}"/>
              </a:ext>
            </a:extLst>
          </p:cNvPr>
          <p:cNvSpPr/>
          <p:nvPr/>
        </p:nvSpPr>
        <p:spPr>
          <a:xfrm>
            <a:off x="124131" y="3072458"/>
            <a:ext cx="2119959" cy="241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l’environnement : états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533400" y="1447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Espace d’observation : doit être assez condensé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riche</a:t>
            </a:r>
            <a:r>
              <a:rPr lang="fr-FR" dirty="0"/>
              <a:t> pour contenir toute l’information importante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petit</a:t>
            </a:r>
            <a:r>
              <a:rPr lang="fr-FR" dirty="0"/>
              <a:t> pour permettre un apprentissage rapide</a:t>
            </a:r>
            <a:endParaRPr lang="en-US" dirty="0"/>
          </a:p>
        </p:txBody>
      </p:sp>
      <p:pic>
        <p:nvPicPr>
          <p:cNvPr id="6" name="Picture 2" descr="Étiquette : Mario Bros">
            <a:extLst>
              <a:ext uri="{FF2B5EF4-FFF2-40B4-BE49-F238E27FC236}">
                <a16:creationId xmlns:a16="http://schemas.microsoft.com/office/drawing/2014/main" id="{7B4E0CE2-36D0-2B30-8547-15DA272DC42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247338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tiquette : Mario Bros">
            <a:extLst>
              <a:ext uri="{FF2B5EF4-FFF2-40B4-BE49-F238E27FC236}">
                <a16:creationId xmlns:a16="http://schemas.microsoft.com/office/drawing/2014/main" id="{EE953F7A-C5C5-9E6D-C303-D3BE1AA5EDF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247337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tiquette : Mario Bros">
            <a:extLst>
              <a:ext uri="{FF2B5EF4-FFF2-40B4-BE49-F238E27FC236}">
                <a16:creationId xmlns:a16="http://schemas.microsoft.com/office/drawing/2014/main" id="{2770EF07-A7E3-40C1-9C42-C5FD2D8AC21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225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/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True</a:t>
                </a:r>
                <a:r>
                  <a:rPr lang="fr-FR" dirty="0"/>
                  <a:t> environnement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blipFill>
                <a:blip r:embed="rId4"/>
                <a:stretch>
                  <a:fillRect l="-2332" t="-4717" r="-40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/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×240×220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33E2EA1B-CDFD-0A13-69B4-BBBBAAD0535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0" y="3104219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Étiquette : Mario Bros">
            <a:extLst>
              <a:ext uri="{FF2B5EF4-FFF2-40B4-BE49-F238E27FC236}">
                <a16:creationId xmlns:a16="http://schemas.microsoft.com/office/drawing/2014/main" id="{71EC6E52-3960-403D-EA3C-D953DB50BA8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Étiquette : Mario Bros">
            <a:extLst>
              <a:ext uri="{FF2B5EF4-FFF2-40B4-BE49-F238E27FC236}">
                <a16:creationId xmlns:a16="http://schemas.microsoft.com/office/drawing/2014/main" id="{AB9F1155-DA34-30E3-B24C-8D29E1412867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45BA6DE3-CDBF-D6C5-0F01-37F55F96CB6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85" y="305917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11CA4D95-30E1-15F3-A80C-0036DEF4D28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05" y="307441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/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/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4C9537A-3A66-1158-0165-EBE4D15DBAA7}"/>
              </a:ext>
            </a:extLst>
          </p:cNvPr>
          <p:cNvSpPr/>
          <p:nvPr/>
        </p:nvSpPr>
        <p:spPr>
          <a:xfrm>
            <a:off x="2400300" y="3758211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9B325C-217E-0EA3-24AE-88CC0E44D05E}"/>
              </a:ext>
            </a:extLst>
          </p:cNvPr>
          <p:cNvSpPr/>
          <p:nvPr/>
        </p:nvSpPr>
        <p:spPr>
          <a:xfrm>
            <a:off x="4712953" y="3773593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D7B86C-8E34-D71B-8DF3-0D02C8C19E63}"/>
              </a:ext>
            </a:extLst>
          </p:cNvPr>
          <p:cNvSpPr/>
          <p:nvPr/>
        </p:nvSpPr>
        <p:spPr>
          <a:xfrm>
            <a:off x="6485573" y="3742969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5F4D-84FF-16F8-F7BF-92D2CE915706}"/>
              </a:ext>
            </a:extLst>
          </p:cNvPr>
          <p:cNvSpPr/>
          <p:nvPr/>
        </p:nvSpPr>
        <p:spPr>
          <a:xfrm>
            <a:off x="10143173" y="3740620"/>
            <a:ext cx="875880" cy="2492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/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blipFill>
                <a:blip r:embed="rId10"/>
                <a:stretch>
                  <a:fillRect r="-3216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D3D-F95D-B9E6-F0CA-5331D7424095}"/>
              </a:ext>
            </a:extLst>
          </p:cNvPr>
          <p:cNvSpPr/>
          <p:nvPr/>
        </p:nvSpPr>
        <p:spPr>
          <a:xfrm>
            <a:off x="7141130" y="2234653"/>
            <a:ext cx="2745582" cy="378655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/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blipFill>
                <a:blip r:embed="rId12"/>
                <a:stretch>
                  <a:fillRect l="-2744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558B14CF-BFD6-AA9B-8123-FF510B66AF70}"/>
              </a:ext>
            </a:extLst>
          </p:cNvPr>
          <p:cNvSpPr/>
          <p:nvPr/>
        </p:nvSpPr>
        <p:spPr>
          <a:xfrm rot="16200000">
            <a:off x="4381621" y="3899832"/>
            <a:ext cx="369332" cy="48653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F189D-9F28-92AC-E190-B67B4E64490E}"/>
              </a:ext>
            </a:extLst>
          </p:cNvPr>
          <p:cNvSpPr txBox="1"/>
          <p:nvPr/>
        </p:nvSpPr>
        <p:spPr>
          <a:xfrm>
            <a:off x="2086484" y="6551524"/>
            <a:ext cx="594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Pré-traitement de l’état pour faciliter l’entrainement</a:t>
            </a:r>
            <a:endParaRPr lang="en-US" dirty="0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2A74DFD-06AE-4C80-FE84-B9B138A8201F}"/>
              </a:ext>
            </a:extLst>
          </p:cNvPr>
          <p:cNvSpPr/>
          <p:nvPr/>
        </p:nvSpPr>
        <p:spPr>
          <a:xfrm rot="16200000">
            <a:off x="10691711" y="5417651"/>
            <a:ext cx="369332" cy="1812938"/>
          </a:xfrm>
          <a:prstGeom prst="leftBrace">
            <a:avLst/>
          </a:prstGeom>
          <a:ln w="38100">
            <a:solidFill>
              <a:srgbClr val="F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6B700-6D43-D3FF-12D2-1B8102C8EEDA}"/>
              </a:ext>
            </a:extLst>
          </p:cNvPr>
          <p:cNvSpPr txBox="1"/>
          <p:nvPr/>
        </p:nvSpPr>
        <p:spPr>
          <a:xfrm>
            <a:off x="10507513" y="6508786"/>
            <a:ext cx="238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Agent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DE34DFD-2DB0-1541-9825-AAB6F59FFA94}"/>
              </a:ext>
            </a:extLst>
          </p:cNvPr>
          <p:cNvSpPr/>
          <p:nvPr/>
        </p:nvSpPr>
        <p:spPr>
          <a:xfrm>
            <a:off x="2400300" y="5125539"/>
            <a:ext cx="4598670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/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 err="1">
                    <a:latin typeface="Cambria Math" panose="02040503050406030204" pitchFamily="18" charset="0"/>
                  </a:rPr>
                  <a:t>Feature</a:t>
                </a:r>
                <a:r>
                  <a:rPr lang="fr-FR" b="0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</a:rPr>
                  <a:t>extractor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blipFill>
                <a:blip r:embed="rId13"/>
                <a:stretch>
                  <a:fillRect l="-181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/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E36BB-1CEC-FDFA-24D5-6555CAB820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83065" y="6475813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6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F53BCE0-AF00-0837-59A5-EFE10F34BD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: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9E65C-AA38-62AA-E6D8-9523E972A8A3}"/>
              </a:ext>
            </a:extLst>
          </p:cNvPr>
          <p:cNvSpPr txBox="1"/>
          <p:nvPr/>
        </p:nvSpPr>
        <p:spPr>
          <a:xfrm>
            <a:off x="250155" y="1207570"/>
            <a:ext cx="10464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but</a:t>
            </a:r>
            <a:r>
              <a:rPr lang="fr-FR" dirty="0"/>
              <a:t> : L’agent maximise la </a:t>
            </a:r>
            <a:r>
              <a:rPr lang="fr-FR" dirty="0" err="1"/>
              <a:t>reward</a:t>
            </a:r>
            <a:r>
              <a:rPr lang="fr-FR" dirty="0"/>
              <a:t>, il faut donc la design pour qu’elle corresponde à </a:t>
            </a:r>
            <a:r>
              <a:rPr lang="fr-FR" u="sng" dirty="0"/>
              <a:t>votre</a:t>
            </a:r>
            <a:r>
              <a:rPr lang="fr-FR" dirty="0"/>
              <a:t> but</a:t>
            </a:r>
          </a:p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signal</a:t>
            </a:r>
            <a:r>
              <a:rPr lang="fr-FR" dirty="0"/>
              <a:t> : Les valeurs relatives de la </a:t>
            </a:r>
            <a:r>
              <a:rPr lang="fr-FR" dirty="0" err="1"/>
              <a:t>reward</a:t>
            </a:r>
            <a:r>
              <a:rPr lang="fr-FR" dirty="0"/>
              <a:t> aident l’agent à apprendre ce qu’il doit faire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pour </a:t>
                          </a:r>
                          <a:r>
                            <a:rPr lang="en-US" dirty="0" err="1"/>
                            <a:t>chaque</a:t>
                          </a:r>
                          <a:r>
                            <a:rPr lang="en-US" dirty="0"/>
                            <a:t> pièce </a:t>
                          </a:r>
                          <a:r>
                            <a:rPr lang="en-US" dirty="0" err="1"/>
                            <a:t>prise</a:t>
                          </a:r>
                          <a:r>
                            <a:rPr lang="en-US" dirty="0"/>
                            <a:t>, +/-100 </a:t>
                          </a:r>
                          <a:r>
                            <a:rPr lang="en-US" dirty="0" err="1"/>
                            <a:t>en</a:t>
                          </a:r>
                          <a:r>
                            <a:rPr lang="en-US" dirty="0"/>
                            <a:t> fin de </a:t>
                          </a:r>
                          <a:r>
                            <a:rPr lang="en-US" dirty="0" err="1"/>
                            <a:t>partie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proximité</a:t>
                          </a:r>
                          <a:r>
                            <a:rPr lang="en-US" dirty="0"/>
                            <a:t> avec le but)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38164"/>
                  </p:ext>
                </p:extLst>
              </p:nvPr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65347" r="-849" b="-190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159048" r="-849" b="-8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48653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340000" r="-849" b="-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8A8E0CF-642F-DDDC-BA35-998988AAF342}"/>
              </a:ext>
            </a:extLst>
          </p:cNvPr>
          <p:cNvSpPr txBox="1"/>
          <p:nvPr/>
        </p:nvSpPr>
        <p:spPr>
          <a:xfrm>
            <a:off x="4724400" y="5306265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shaping</a:t>
            </a:r>
            <a:endParaRPr lang="en-US" dirty="0"/>
          </a:p>
        </p:txBody>
      </p:sp>
      <p:pic>
        <p:nvPicPr>
          <p:cNvPr id="28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4D99F3C6-7D6B-C14A-10A3-3A3CF7F1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0" y="5974498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2A5DED-DE94-FDD8-85C0-87238E6402D3}"/>
              </a:ext>
            </a:extLst>
          </p:cNvPr>
          <p:cNvSpPr txBox="1"/>
          <p:nvPr/>
        </p:nvSpPr>
        <p:spPr>
          <a:xfrm>
            <a:off x="762000" y="5943600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 définir la </a:t>
            </a:r>
            <a:r>
              <a:rPr lang="fr-FR" dirty="0" err="1"/>
              <a:t>reward</a:t>
            </a:r>
            <a:r>
              <a:rPr lang="fr-FR" dirty="0"/>
              <a:t> peut amener à des comportements inattendus</a:t>
            </a:r>
            <a:endParaRPr lang="en-US" dirty="0"/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4859F7A3-A85D-8BCE-179C-B1875D2632CE}"/>
              </a:ext>
            </a:extLst>
          </p:cNvPr>
          <p:cNvSpPr/>
          <p:nvPr/>
        </p:nvSpPr>
        <p:spPr>
          <a:xfrm rot="10800000" flipH="1">
            <a:off x="3505200" y="4307171"/>
            <a:ext cx="1704542" cy="126743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Setting ourselves up for exploitation: RL in the wild">
            <a:extLst>
              <a:ext uri="{FF2B5EF4-FFF2-40B4-BE49-F238E27FC236}">
                <a16:creationId xmlns:a16="http://schemas.microsoft.com/office/drawing/2014/main" id="{9208C057-665D-AEBB-C46D-1FDE074C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9" y="3991793"/>
            <a:ext cx="3341021" cy="25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B97DE-9951-AB23-A484-D2D3DE67732A}"/>
              </a:ext>
            </a:extLst>
          </p:cNvPr>
          <p:cNvSpPr txBox="1"/>
          <p:nvPr/>
        </p:nvSpPr>
        <p:spPr>
          <a:xfrm>
            <a:off x="250154" y="2014954"/>
            <a:ext cx="10417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: </a:t>
            </a:r>
            <a:r>
              <a:rPr lang="fr-FR" dirty="0" err="1"/>
              <a:t>reward</a:t>
            </a:r>
            <a:r>
              <a:rPr lang="fr-FR" dirty="0"/>
              <a:t> rarement non nulle, difficile pour l’agent d’apprendre</a:t>
            </a:r>
          </a:p>
          <a:p>
            <a:r>
              <a:rPr lang="fr-FR" dirty="0" err="1"/>
              <a:t>Reward</a:t>
            </a:r>
            <a:r>
              <a:rPr lang="fr-FR" dirty="0"/>
              <a:t> dense : </a:t>
            </a:r>
            <a:r>
              <a:rPr lang="fr-FR" dirty="0" err="1"/>
              <a:t>reward</a:t>
            </a:r>
            <a:r>
              <a:rPr lang="fr-FR" dirty="0"/>
              <a:t> non uniforme, permet d’aider l’agent à accomplir des sous-objectifs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CA8F9-EC3D-DF2E-E5EC-87FBF3A308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18020" y="6550959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1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B8197B-0076-CCB8-7932-C0A0C14638E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: action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5762E3CF-0B93-5466-E3BF-BFB8F3A3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3" y="1898352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9782C-0BF5-B265-937F-B26F4EFA4806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/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Action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, jump + , jump + ,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 + , …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>
                    <a:sym typeface="Wingdings" panose="05000000000000000000" pitchFamily="2" charset="2"/>
                  </a:rPr>
                  <a:t>Action « suffisantes »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,  jump + }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blipFill>
                <a:blip r:embed="rId3"/>
                <a:stretch>
                  <a:fillRect l="-856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122567-6E6E-4F6E-FDF2-D751F10C3CD1}"/>
              </a:ext>
            </a:extLst>
          </p:cNvPr>
          <p:cNvSpPr txBox="1"/>
          <p:nvPr/>
        </p:nvSpPr>
        <p:spPr>
          <a:xfrm>
            <a:off x="228600" y="1383268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Réduire l’espace d’action le plus possible :</a:t>
            </a:r>
            <a:endParaRPr lang="en-US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579C-7333-533F-3FD9-3034D203C98B}"/>
              </a:ext>
            </a:extLst>
          </p:cNvPr>
          <p:cNvSpPr txBox="1"/>
          <p:nvPr/>
        </p:nvSpPr>
        <p:spPr>
          <a:xfrm>
            <a:off x="228600" y="4024229"/>
            <a:ext cx="31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Créer des actions automatisées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/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= « kill </a:t>
                </a:r>
                <a:r>
                  <a:rPr lang="fr-FR" dirty="0" err="1"/>
                  <a:t>enemy</a:t>
                </a:r>
                <a:r>
                  <a:rPr lang="fr-FR" dirty="0"/>
                  <a:t> »</a:t>
                </a:r>
              </a:p>
              <a:p>
                <a:r>
                  <a:rPr lang="en-US" dirty="0"/>
                  <a:t>Prendre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</a:t>
                </a:r>
                <a:r>
                  <a:rPr lang="en-US" dirty="0" err="1"/>
                  <a:t>générer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suite de </a:t>
                </a:r>
                <a:r>
                  <a:rPr lang="en-US" dirty="0" err="1"/>
                  <a:t>commandes</a:t>
                </a:r>
                <a:r>
                  <a:rPr lang="en-US" dirty="0"/>
                  <a:t> </a:t>
                </a:r>
                <a:r>
                  <a:rPr lang="en-US" dirty="0" err="1"/>
                  <a:t>censé</a:t>
                </a:r>
                <a:r>
                  <a:rPr lang="en-US" dirty="0"/>
                  <a:t> </a:t>
                </a:r>
                <a:r>
                  <a:rPr lang="en-US" dirty="0" err="1"/>
                  <a:t>tuer</a:t>
                </a:r>
                <a:r>
                  <a:rPr lang="en-US" dirty="0"/>
                  <a:t> le prochain </a:t>
                </a:r>
                <a:r>
                  <a:rPr lang="en-US" dirty="0" err="1"/>
                  <a:t>ennemi</a:t>
                </a:r>
                <a:r>
                  <a:rPr lang="en-US" dirty="0"/>
                  <a:t> dans le jeu.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blipFill>
                <a:blip r:embed="rId4"/>
                <a:stretch>
                  <a:fillRect l="-444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/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/>
                  <a:t>Remarque</a:t>
                </a:r>
                <a:r>
                  <a:rPr lang="fr-FR" dirty="0"/>
                  <a:t> : on peut même faire apprendre un « sous-agent » à apprendre à bien réaliser la macro-action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, et dans ce cas, on parle </a:t>
                </a:r>
                <a:r>
                  <a:rPr lang="fr-FR" dirty="0">
                    <a:solidFill>
                      <a:srgbClr val="F98300"/>
                    </a:solidFill>
                  </a:rPr>
                  <a:t>d’</a:t>
                </a:r>
                <a:r>
                  <a:rPr lang="fr-FR" i="1" dirty="0">
                    <a:solidFill>
                      <a:srgbClr val="F98300"/>
                    </a:solidFill>
                  </a:rPr>
                  <a:t>apprentissage par renforcement hiérarchique</a:t>
                </a:r>
                <a:r>
                  <a:rPr lang="fr-FR" i="1" dirty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blipFill>
                <a:blip r:embed="rId5"/>
                <a:stretch>
                  <a:fillRect l="-500" t="-4717" r="-27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3F063-F6D5-68D4-E092-7E2F32B25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5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8C62C84-E628-49C0-DF0B-043D72952D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FF0FC0CC-62DA-A2D1-D1B7-55B4ACABEC7D}"/>
              </a:ext>
            </a:extLst>
          </p:cNvPr>
          <p:cNvSpPr/>
          <p:nvPr/>
        </p:nvSpPr>
        <p:spPr>
          <a:xfrm>
            <a:off x="1600200" y="1981200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/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6">
            <a:extLst>
              <a:ext uri="{FF2B5EF4-FFF2-40B4-BE49-F238E27FC236}">
                <a16:creationId xmlns:a16="http://schemas.microsoft.com/office/drawing/2014/main" id="{30EA4B8C-82F2-A66A-50C2-BF7F404FD00F}"/>
              </a:ext>
            </a:extLst>
          </p:cNvPr>
          <p:cNvSpPr txBox="1"/>
          <p:nvPr/>
        </p:nvSpPr>
        <p:spPr>
          <a:xfrm>
            <a:off x="2521662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283430A-2C41-CDE2-9EA6-2D42541FCBF0}"/>
              </a:ext>
            </a:extLst>
          </p:cNvPr>
          <p:cNvSpPr txBox="1"/>
          <p:nvPr/>
        </p:nvSpPr>
        <p:spPr>
          <a:xfrm>
            <a:off x="4758539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EFDFF525-1174-9E5B-C9EC-228381E8377A}"/>
              </a:ext>
            </a:extLst>
          </p:cNvPr>
          <p:cNvSpPr txBox="1"/>
          <p:nvPr/>
        </p:nvSpPr>
        <p:spPr>
          <a:xfrm>
            <a:off x="6634583" y="3245287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28F1260-65E6-421C-89AB-8BCF2D8DC9C0}"/>
              </a:ext>
            </a:extLst>
          </p:cNvPr>
          <p:cNvSpPr txBox="1"/>
          <p:nvPr/>
        </p:nvSpPr>
        <p:spPr>
          <a:xfrm>
            <a:off x="5908651" y="1701170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8" name="object 33">
            <a:extLst>
              <a:ext uri="{FF2B5EF4-FFF2-40B4-BE49-F238E27FC236}">
                <a16:creationId xmlns:a16="http://schemas.microsoft.com/office/drawing/2014/main" id="{BEA8EACF-662B-6CD3-1094-1FA4D923C96A}"/>
              </a:ext>
            </a:extLst>
          </p:cNvPr>
          <p:cNvGrpSpPr/>
          <p:nvPr/>
        </p:nvGrpSpPr>
        <p:grpSpPr>
          <a:xfrm>
            <a:off x="3281648" y="4441583"/>
            <a:ext cx="3791573" cy="1762117"/>
            <a:chOff x="1729485" y="4215129"/>
            <a:chExt cx="2571750" cy="1256665"/>
          </a:xfrm>
        </p:grpSpPr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AEDC0A6B-AC53-C14F-7BD2-3AA1F50CB42C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505F06F4-DF1B-95BB-BD7E-2712E0E72A7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6">
            <a:extLst>
              <a:ext uri="{FF2B5EF4-FFF2-40B4-BE49-F238E27FC236}">
                <a16:creationId xmlns:a16="http://schemas.microsoft.com/office/drawing/2014/main" id="{2F5F85EE-59A4-57DE-2660-786DEA6E2C68}"/>
              </a:ext>
            </a:extLst>
          </p:cNvPr>
          <p:cNvSpPr txBox="1"/>
          <p:nvPr/>
        </p:nvSpPr>
        <p:spPr>
          <a:xfrm>
            <a:off x="3347443" y="4439819"/>
            <a:ext cx="3492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Problème et simulateur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2" name="object 37">
            <a:extLst>
              <a:ext uri="{FF2B5EF4-FFF2-40B4-BE49-F238E27FC236}">
                <a16:creationId xmlns:a16="http://schemas.microsoft.com/office/drawing/2014/main" id="{6CBDE0F0-BEAA-1A1C-4A57-E4EDDB262F6D}"/>
              </a:ext>
            </a:extLst>
          </p:cNvPr>
          <p:cNvGrpSpPr/>
          <p:nvPr/>
        </p:nvGrpSpPr>
        <p:grpSpPr>
          <a:xfrm>
            <a:off x="3361504" y="1466493"/>
            <a:ext cx="3809450" cy="1395883"/>
            <a:chOff x="1729739" y="1722120"/>
            <a:chExt cx="2571115" cy="1257300"/>
          </a:xfrm>
        </p:grpSpPr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E9C38D1E-3793-6580-6854-0E4D47FDF141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05FED92C-9C1C-EA9E-9C54-2FB95B5CAAD7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EEE3C31E-1706-799B-9908-9D967B0FE794}"/>
              </a:ext>
            </a:extLst>
          </p:cNvPr>
          <p:cNvSpPr txBox="1"/>
          <p:nvPr/>
        </p:nvSpPr>
        <p:spPr>
          <a:xfrm>
            <a:off x="4633897" y="1869762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/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  <a:blipFill>
                <a:blip r:embed="rId4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/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  <a:blipFill>
                <a:blip r:embed="rId5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Étiquette : Mario Bros">
            <a:extLst>
              <a:ext uri="{FF2B5EF4-FFF2-40B4-BE49-F238E27FC236}">
                <a16:creationId xmlns:a16="http://schemas.microsoft.com/office/drawing/2014/main" id="{29E9CD13-D06C-0595-2EBE-ABD60D98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01" y="4958876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4E611D-FDD9-77B5-A45E-37E58644D086}"/>
              </a:ext>
            </a:extLst>
          </p:cNvPr>
          <p:cNvSpPr txBox="1"/>
          <p:nvPr/>
        </p:nvSpPr>
        <p:spPr>
          <a:xfrm>
            <a:off x="3525221" y="5124247"/>
            <a:ext cx="187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Jeu Mario</a:t>
            </a:r>
          </a:p>
          <a:p>
            <a:r>
              <a:rPr lang="fr-FR" dirty="0"/>
              <a:t>Simulateur NES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467565-1AE5-8DAD-05A7-3E75E4BED9D6}"/>
              </a:ext>
            </a:extLst>
          </p:cNvPr>
          <p:cNvSpPr/>
          <p:nvPr/>
        </p:nvSpPr>
        <p:spPr>
          <a:xfrm>
            <a:off x="3437154" y="4830979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Étiquette : Mario Bros">
            <a:extLst>
              <a:ext uri="{FF2B5EF4-FFF2-40B4-BE49-F238E27FC236}">
                <a16:creationId xmlns:a16="http://schemas.microsoft.com/office/drawing/2014/main" id="{B91D8E4F-8466-7B13-A2C1-2FD2AEA9C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1" y="5423405"/>
            <a:ext cx="983252" cy="5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C77D20-96AD-9AFB-218D-4B61833E9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97" y="1821862"/>
            <a:ext cx="650362" cy="110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/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  <a:blipFill>
                <a:blip r:embed="rId9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677851A-857B-6FE9-CDD4-D012E7F9D565}"/>
              </a:ext>
            </a:extLst>
          </p:cNvPr>
          <p:cNvSpPr/>
          <p:nvPr/>
        </p:nvSpPr>
        <p:spPr>
          <a:xfrm>
            <a:off x="46093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l’état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E80B6-BA6F-9253-98FE-00C8C983F48F}"/>
              </a:ext>
            </a:extLst>
          </p:cNvPr>
          <p:cNvSpPr/>
          <p:nvPr/>
        </p:nvSpPr>
        <p:spPr>
          <a:xfrm>
            <a:off x="793292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/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commands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59CFD74-1547-0824-4978-1454936B9A51}"/>
              </a:ext>
            </a:extLst>
          </p:cNvPr>
          <p:cNvSpPr/>
          <p:nvPr/>
        </p:nvSpPr>
        <p:spPr>
          <a:xfrm>
            <a:off x="3305709" y="3719515"/>
            <a:ext cx="3865172" cy="590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Définition de la </a:t>
            </a:r>
            <a:r>
              <a:rPr lang="fr-FR" dirty="0" err="1"/>
              <a:t>reward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52D8235-83C8-E9A9-B61B-E60D2881B6FD}"/>
              </a:ext>
            </a:extLst>
          </p:cNvPr>
          <p:cNvSpPr/>
          <p:nvPr/>
        </p:nvSpPr>
        <p:spPr>
          <a:xfrm>
            <a:off x="304800" y="3503097"/>
            <a:ext cx="10363200" cy="2897703"/>
          </a:xfrm>
          <a:prstGeom prst="roundRect">
            <a:avLst/>
          </a:prstGeom>
          <a:noFill/>
          <a:ln w="76200" cap="flat" cmpd="sng" algn="ctr">
            <a:solidFill>
              <a:srgbClr val="6FAC4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79045-C9C0-6741-C771-E14F51340F95}"/>
              </a:ext>
            </a:extLst>
          </p:cNvPr>
          <p:cNvSpPr txBox="1"/>
          <p:nvPr/>
        </p:nvSpPr>
        <p:spPr>
          <a:xfrm>
            <a:off x="4522248" y="6393024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6FAC46"/>
                </a:solidFill>
              </a:rPr>
              <a:t>Environnement</a:t>
            </a:r>
            <a:endParaRPr lang="en-US" b="1" dirty="0">
              <a:solidFill>
                <a:srgbClr val="6FAC4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26F2B-AEF0-68A3-DC18-4FE8ACBBF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6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53" grpId="0"/>
      <p:bldP spid="54" grpId="0" animBg="1"/>
      <p:bldP spid="55" grpId="0" animBg="1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F97C0D3-8796-9068-DA56-D0D86BDC75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970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Definissez</a:t>
            </a:r>
            <a:r>
              <a:rPr lang="fr-FR" sz="4300" kern="0" spc="-25" dirty="0"/>
              <a:t> vos propres environnements</a:t>
            </a:r>
            <a:endParaRPr lang="fr-FR" sz="4300" kern="0" dirty="0"/>
          </a:p>
        </p:txBody>
      </p:sp>
      <p:pic>
        <p:nvPicPr>
          <p:cNvPr id="8194" name="Picture 2" descr="Getting started with OpenAI Gym. OpenAI gym is an environment for… | by  Bhushan Sonawane | Towards Data Science">
            <a:extLst>
              <a:ext uri="{FF2B5EF4-FFF2-40B4-BE49-F238E27FC236}">
                <a16:creationId xmlns:a16="http://schemas.microsoft.com/office/drawing/2014/main" id="{BD57EF93-5CDA-9881-0143-5DC02EEC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1" y="4482034"/>
            <a:ext cx="1307315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EE8ED-0F2C-9948-C2B1-414B7B53047C}"/>
              </a:ext>
            </a:extLst>
          </p:cNvPr>
          <p:cNvSpPr txBox="1"/>
          <p:nvPr/>
        </p:nvSpPr>
        <p:spPr>
          <a:xfrm>
            <a:off x="1535277" y="4464586"/>
            <a:ext cx="317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Gym</a:t>
            </a:r>
            <a:r>
              <a:rPr lang="fr-FR" dirty="0"/>
              <a:t> : Bibliothèque pour </a:t>
            </a:r>
            <a:r>
              <a:rPr lang="fr-FR" dirty="0">
                <a:solidFill>
                  <a:srgbClr val="FF0000"/>
                </a:solidFill>
              </a:rPr>
              <a:t>définir</a:t>
            </a:r>
            <a:r>
              <a:rPr lang="fr-FR" dirty="0"/>
              <a:t> vos environnements ou </a:t>
            </a:r>
            <a:r>
              <a:rPr lang="fr-FR" dirty="0">
                <a:solidFill>
                  <a:srgbClr val="FF0000"/>
                </a:solidFill>
              </a:rPr>
              <a:t>en utiliser </a:t>
            </a:r>
            <a:r>
              <a:rPr lang="fr-FR" dirty="0"/>
              <a:t>des déjà implémentés.</a:t>
            </a:r>
            <a:endParaRPr lang="en-US" dirty="0"/>
          </a:p>
        </p:txBody>
      </p:sp>
      <p:pic>
        <p:nvPicPr>
          <p:cNvPr id="8196" name="Picture 4" descr="Getting Started With OpenAI Gym | Paperspace Blog">
            <a:extLst>
              <a:ext uri="{FF2B5EF4-FFF2-40B4-BE49-F238E27FC236}">
                <a16:creationId xmlns:a16="http://schemas.microsoft.com/office/drawing/2014/main" id="{579EC3DE-05A0-1CE8-9DBB-9236E768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2375966"/>
            <a:ext cx="4202067" cy="1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9ABA3-9738-43CA-CC0E-C087C04EDFB4}"/>
              </a:ext>
            </a:extLst>
          </p:cNvPr>
          <p:cNvSpPr txBox="1"/>
          <p:nvPr/>
        </p:nvSpPr>
        <p:spPr>
          <a:xfrm>
            <a:off x="5386868" y="1210295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OceanEnv</a:t>
            </a:r>
            <a:r>
              <a:rPr lang="fr-FR" dirty="0"/>
              <a:t> : exemple d’environnement custom avec Gym 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93226-2AC0-E5B7-CE53-EBCB5897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82" y="4269521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B9ADE38-14D6-BDAF-DEC4-7ED54028598E}"/>
              </a:ext>
            </a:extLst>
          </p:cNvPr>
          <p:cNvSpPr/>
          <p:nvPr/>
        </p:nvSpPr>
        <p:spPr>
          <a:xfrm rot="10800000">
            <a:off x="6154382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ACE4F78B-0D4E-6146-34D4-9D7700EEE5E9}"/>
              </a:ext>
            </a:extLst>
          </p:cNvPr>
          <p:cNvSpPr/>
          <p:nvPr/>
        </p:nvSpPr>
        <p:spPr>
          <a:xfrm rot="10800000">
            <a:off x="9430982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5683641-64F2-5134-3509-F26CF8F8EF17}"/>
              </a:ext>
            </a:extLst>
          </p:cNvPr>
          <p:cNvSpPr/>
          <p:nvPr/>
        </p:nvSpPr>
        <p:spPr>
          <a:xfrm rot="10800000">
            <a:off x="9940853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BF10-D3FF-6DE8-9A3A-C8F4FD319EE8}"/>
              </a:ext>
            </a:extLst>
          </p:cNvPr>
          <p:cNvSpPr txBox="1"/>
          <p:nvPr/>
        </p:nvSpPr>
        <p:spPr>
          <a:xfrm>
            <a:off x="7888517" y="40848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4250D-DC83-9AF3-D342-A50084900AA6}"/>
              </a:ext>
            </a:extLst>
          </p:cNvPr>
          <p:cNvSpPr txBox="1"/>
          <p:nvPr/>
        </p:nvSpPr>
        <p:spPr>
          <a:xfrm>
            <a:off x="6273451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38058-D66F-DA19-F8AF-303ED4C2582B}"/>
              </a:ext>
            </a:extLst>
          </p:cNvPr>
          <p:cNvSpPr txBox="1"/>
          <p:nvPr/>
        </p:nvSpPr>
        <p:spPr>
          <a:xfrm>
            <a:off x="9533518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7E035-3586-1711-0C50-2A3B129A1692}"/>
              </a:ext>
            </a:extLst>
          </p:cNvPr>
          <p:cNvSpPr txBox="1"/>
          <p:nvPr/>
        </p:nvSpPr>
        <p:spPr>
          <a:xfrm>
            <a:off x="10008647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11B8F-72A2-41B4-BA81-40D39A2002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726673" y="4841449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B5E4-854B-78AA-261F-467F3676528E}"/>
              </a:ext>
            </a:extLst>
          </p:cNvPr>
          <p:cNvCxnSpPr>
            <a:cxnSpLocks/>
          </p:cNvCxnSpPr>
          <p:nvPr/>
        </p:nvCxnSpPr>
        <p:spPr>
          <a:xfrm>
            <a:off x="6091217" y="3505246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E01E8-21B0-0DA9-51AE-FAB311FDEDD5}"/>
              </a:ext>
            </a:extLst>
          </p:cNvPr>
          <p:cNvCxnSpPr>
            <a:cxnSpLocks/>
          </p:cNvCxnSpPr>
          <p:nvPr/>
        </p:nvCxnSpPr>
        <p:spPr>
          <a:xfrm>
            <a:off x="7620001" y="4084855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/>
              <p:nvPr/>
            </p:nvSpPr>
            <p:spPr>
              <a:xfrm>
                <a:off x="7211553" y="3489840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3489840"/>
                <a:ext cx="779316" cy="646331"/>
              </a:xfrm>
              <a:prstGeom prst="rect">
                <a:avLst/>
              </a:prstGeom>
              <a:blipFill>
                <a:blip r:embed="rId6"/>
                <a:stretch>
                  <a:fillRect t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/>
              <p:nvPr/>
            </p:nvSpPr>
            <p:spPr>
              <a:xfrm>
                <a:off x="5410818" y="3143644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818" y="3143644"/>
                <a:ext cx="1648336" cy="369332"/>
              </a:xfrm>
              <a:prstGeom prst="rect">
                <a:avLst/>
              </a:prstGeom>
              <a:blipFill>
                <a:blip r:embed="rId7"/>
                <a:stretch>
                  <a:fillRect l="-2963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BF4D-2B96-1A8D-84B0-FEB4A05D9F65}"/>
              </a:ext>
            </a:extLst>
          </p:cNvPr>
          <p:cNvCxnSpPr>
            <a:cxnSpLocks/>
            <a:stCxn id="22" idx="2"/>
            <a:endCxn id="14" idx="2"/>
          </p:cNvCxnSpPr>
          <p:nvPr/>
        </p:nvCxnSpPr>
        <p:spPr>
          <a:xfrm flipH="1">
            <a:off x="10313447" y="3874578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5C2185-D1DB-9DFF-ED2B-B3D8765C03B9}"/>
              </a:ext>
            </a:extLst>
          </p:cNvPr>
          <p:cNvSpPr txBox="1"/>
          <p:nvPr/>
        </p:nvSpPr>
        <p:spPr>
          <a:xfrm>
            <a:off x="10654292" y="3505246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657CD0-2D57-6C20-3781-493E7191814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50453" y="4841449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4781F-2679-62ED-2133-E1D19D438979}"/>
              </a:ext>
            </a:extLst>
          </p:cNvPr>
          <p:cNvSpPr txBox="1"/>
          <p:nvPr/>
        </p:nvSpPr>
        <p:spPr>
          <a:xfrm>
            <a:off x="10494225" y="5904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/>
              <p:nvPr/>
            </p:nvSpPr>
            <p:spPr>
              <a:xfrm>
                <a:off x="4902009" y="1659921"/>
                <a:ext cx="71009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représente</a:t>
                </a:r>
                <a:r>
                  <a:rPr lang="en-US" dirty="0"/>
                  <a:t> la distance à la rive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 {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′é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loigner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rapprocher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fr-FR" b="0" dirty="0"/>
                  <a:t>, à chaque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b="0" dirty="0"/>
                  <a:t> (punition tant que la rive n’est pas atteinte)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09" y="1659921"/>
                <a:ext cx="7100983" cy="923330"/>
              </a:xfrm>
              <a:prstGeom prst="rect">
                <a:avLst/>
              </a:prstGeom>
              <a:blipFill>
                <a:blip r:embed="rId8"/>
                <a:stretch>
                  <a:fillRect l="-68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/>
              <p:nvPr/>
            </p:nvSpPr>
            <p:spPr>
              <a:xfrm>
                <a:off x="4902009" y="2502437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État initial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État terminal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09" y="2502437"/>
                <a:ext cx="2719452" cy="646331"/>
              </a:xfrm>
              <a:prstGeom prst="rect">
                <a:avLst/>
              </a:prstGeom>
              <a:blipFill>
                <a:blip r:embed="rId9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8EF8543-39EC-C167-02B8-8EA458F6F201}"/>
              </a:ext>
            </a:extLst>
          </p:cNvPr>
          <p:cNvSpPr txBox="1"/>
          <p:nvPr/>
        </p:nvSpPr>
        <p:spPr>
          <a:xfrm>
            <a:off x="5098725" y="5898980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43E8A9-7AD5-634A-3579-B9DFB0860AC4}"/>
              </a:ext>
            </a:extLst>
          </p:cNvPr>
          <p:cNvSpPr/>
          <p:nvPr/>
        </p:nvSpPr>
        <p:spPr>
          <a:xfrm>
            <a:off x="4737919" y="1659921"/>
            <a:ext cx="7265073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64614-EEA0-426E-E0F8-90A32B87D5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56533" y="654346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9" grpId="0"/>
      <p:bldP spid="10" grpId="0"/>
      <p:bldP spid="14" grpId="0"/>
      <p:bldP spid="19" grpId="0"/>
      <p:bldP spid="20" grpId="0"/>
      <p:bldP spid="22" grpId="0"/>
      <p:bldP spid="24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E289-89AB-C1D3-581A-A364BD28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DADA-829D-EB2C-083B-15B005FF2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06249-B176-5086-9614-DCCEEA365AB7}"/>
              </a:ext>
            </a:extLst>
          </p:cNvPr>
          <p:cNvSpPr/>
          <p:nvPr/>
        </p:nvSpPr>
        <p:spPr>
          <a:xfrm>
            <a:off x="732076" y="1524000"/>
            <a:ext cx="10727847" cy="5257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6D76B-8237-41B9-431B-19E6242A1EA0}"/>
              </a:ext>
            </a:extLst>
          </p:cNvPr>
          <p:cNvSpPr/>
          <p:nvPr/>
        </p:nvSpPr>
        <p:spPr>
          <a:xfrm>
            <a:off x="1189276" y="2088032"/>
            <a:ext cx="3048000" cy="4572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B31CE6-BA8D-5336-B529-150C37E8B2A9}"/>
              </a:ext>
            </a:extLst>
          </p:cNvPr>
          <p:cNvSpPr/>
          <p:nvPr/>
        </p:nvSpPr>
        <p:spPr>
          <a:xfrm>
            <a:off x="4465876" y="2088032"/>
            <a:ext cx="3048000" cy="45720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DEBB1A-5337-198C-4B74-982327DBCB80}"/>
              </a:ext>
            </a:extLst>
          </p:cNvPr>
          <p:cNvSpPr/>
          <p:nvPr/>
        </p:nvSpPr>
        <p:spPr>
          <a:xfrm>
            <a:off x="7751175" y="2088032"/>
            <a:ext cx="3048000" cy="4572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FFC9-C4BA-D37D-09DA-DE73CE06A946}"/>
              </a:ext>
            </a:extLst>
          </p:cNvPr>
          <p:cNvSpPr txBox="1"/>
          <p:nvPr/>
        </p:nvSpPr>
        <p:spPr>
          <a:xfrm>
            <a:off x="1434229" y="2240432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supervisé 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3D2DA-4432-D885-C4DB-F9CA313B9B0E}"/>
              </a:ext>
            </a:extLst>
          </p:cNvPr>
          <p:cNvSpPr txBox="1"/>
          <p:nvPr/>
        </p:nvSpPr>
        <p:spPr>
          <a:xfrm>
            <a:off x="4533377" y="2240432"/>
            <a:ext cx="30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non supervisé 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83E7-3F46-36CA-1672-E56F06EA0C60}"/>
              </a:ext>
            </a:extLst>
          </p:cNvPr>
          <p:cNvSpPr txBox="1"/>
          <p:nvPr/>
        </p:nvSpPr>
        <p:spPr>
          <a:xfrm>
            <a:off x="7783880" y="2126943"/>
            <a:ext cx="29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Apprentissage par</a:t>
            </a:r>
          </a:p>
          <a:p>
            <a:pPr algn="ctr"/>
            <a:r>
              <a:rPr lang="fr-FR" dirty="0"/>
              <a:t>Renforcement 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A4B64-E196-40E4-2AF6-D8233C089778}"/>
              </a:ext>
            </a:extLst>
          </p:cNvPr>
          <p:cNvSpPr/>
          <p:nvPr/>
        </p:nvSpPr>
        <p:spPr>
          <a:xfrm>
            <a:off x="1476072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183E6-E272-127F-69D1-86C0FDF5F76F}"/>
              </a:ext>
            </a:extLst>
          </p:cNvPr>
          <p:cNvSpPr/>
          <p:nvPr/>
        </p:nvSpPr>
        <p:spPr>
          <a:xfrm>
            <a:off x="5422119" y="2751494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61263-E2B9-1508-48AB-DD5B641DA0DB}"/>
              </a:ext>
            </a:extLst>
          </p:cNvPr>
          <p:cNvSpPr/>
          <p:nvPr/>
        </p:nvSpPr>
        <p:spPr>
          <a:xfrm>
            <a:off x="2877744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label 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BCC57-184E-B670-8F21-FD1B6EB99168}"/>
              </a:ext>
            </a:extLst>
          </p:cNvPr>
          <p:cNvSpPr/>
          <p:nvPr/>
        </p:nvSpPr>
        <p:spPr>
          <a:xfrm>
            <a:off x="8344006" y="2740208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A8A85B-6D2D-D20C-C959-C06AA089FC45}"/>
              </a:ext>
            </a:extLst>
          </p:cNvPr>
          <p:cNvSpPr/>
          <p:nvPr/>
        </p:nvSpPr>
        <p:spPr>
          <a:xfrm>
            <a:off x="2492768" y="3594109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06FF4-596F-FB24-F836-B676F83918B1}"/>
              </a:ext>
            </a:extLst>
          </p:cNvPr>
          <p:cNvSpPr/>
          <p:nvPr/>
        </p:nvSpPr>
        <p:spPr>
          <a:xfrm>
            <a:off x="5779906" y="3576585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2758-B3A2-4325-E9E0-EDB007ED2FC5}"/>
              </a:ext>
            </a:extLst>
          </p:cNvPr>
          <p:cNvSpPr/>
          <p:nvPr/>
        </p:nvSpPr>
        <p:spPr>
          <a:xfrm>
            <a:off x="1874470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EA251-5C26-CC47-E5B7-501B64CE2A79}"/>
              </a:ext>
            </a:extLst>
          </p:cNvPr>
          <p:cNvSpPr/>
          <p:nvPr/>
        </p:nvSpPr>
        <p:spPr>
          <a:xfrm>
            <a:off x="5195437" y="482400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79312-F0DA-1545-F1DA-7C04CB77D953}"/>
              </a:ext>
            </a:extLst>
          </p:cNvPr>
          <p:cNvSpPr/>
          <p:nvPr/>
        </p:nvSpPr>
        <p:spPr>
          <a:xfrm>
            <a:off x="8478817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F9C5A8-E5AC-BF80-360A-D5AFF5D82F6F}"/>
              </a:ext>
            </a:extLst>
          </p:cNvPr>
          <p:cNvSpPr txBox="1"/>
          <p:nvPr/>
        </p:nvSpPr>
        <p:spPr>
          <a:xfrm>
            <a:off x="1247252" y="16241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 Learning</a:t>
            </a:r>
            <a:endParaRPr lang="en-US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83C0C-5864-C1BF-B51B-9993B25D37DD}"/>
              </a:ext>
            </a:extLst>
          </p:cNvPr>
          <p:cNvSpPr/>
          <p:nvPr/>
        </p:nvSpPr>
        <p:spPr>
          <a:xfrm>
            <a:off x="9030409" y="3485484"/>
            <a:ext cx="503625" cy="120213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F7F10A3A-45DA-8D8E-4CB2-FA1AF98B43A5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Les 3 sous domaines du Machine Learning </a:t>
            </a:r>
            <a:endParaRPr lang="en-US" sz="4300" kern="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ED7F97-2DD0-C0C9-49EA-4993AE0F591E}"/>
              </a:ext>
            </a:extLst>
          </p:cNvPr>
          <p:cNvSpPr/>
          <p:nvPr/>
        </p:nvSpPr>
        <p:spPr>
          <a:xfrm>
            <a:off x="1434229" y="5435495"/>
            <a:ext cx="9047255" cy="113520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D760-665A-046B-08C3-51E4932355ED}"/>
              </a:ext>
            </a:extLst>
          </p:cNvPr>
          <p:cNvSpPr txBox="1"/>
          <p:nvPr/>
        </p:nvSpPr>
        <p:spPr>
          <a:xfrm>
            <a:off x="1495122" y="54444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74712-FEF5-4875-A5F8-1A693116CC24}"/>
              </a:ext>
            </a:extLst>
          </p:cNvPr>
          <p:cNvSpPr/>
          <p:nvPr/>
        </p:nvSpPr>
        <p:spPr>
          <a:xfrm>
            <a:off x="8110370" y="5554081"/>
            <a:ext cx="2189183" cy="89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Deep Reinforcement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77AE-FCB5-8E8E-804B-37E8DDCCDA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7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16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98E03-A78E-6FBD-F34B-8493D0EB2D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9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blipFill>
                <a:blip r:embed="rId2"/>
                <a:stretch>
                  <a:fillRect l="-51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3DA07-8B1F-93F0-5896-2F9B6084D7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93612" y="66258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blipFill>
                <a:blip r:embed="rId2"/>
                <a:stretch>
                  <a:fillRect l="-51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4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5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87632-F67F-C092-8EF7-D63B1DB227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5428" y="661483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">
            <a:extLst>
              <a:ext uri="{FF2B5EF4-FFF2-40B4-BE49-F238E27FC236}">
                <a16:creationId xmlns:a16="http://schemas.microsoft.com/office/drawing/2014/main" id="{596BB9A2-B217-78A7-6CE3-AFC8328CE25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: </a:t>
            </a:r>
            <a:r>
              <a:rPr lang="fr-FR" sz="4300" kern="0" dirty="0" err="1">
                <a:solidFill>
                  <a:srgbClr val="FF0000"/>
                </a:solidFill>
              </a:rPr>
              <a:t>M</a:t>
            </a:r>
            <a:r>
              <a:rPr lang="fr-FR" sz="4300" kern="0" dirty="0" err="1"/>
              <a:t>arkovian</a:t>
            </a:r>
            <a:r>
              <a:rPr lang="fr-FR" sz="4300" kern="0" dirty="0"/>
              <a:t> </a:t>
            </a:r>
            <a:r>
              <a:rPr lang="fr-FR" sz="4300" kern="0" dirty="0" err="1">
                <a:solidFill>
                  <a:srgbClr val="FF0000"/>
                </a:solidFill>
              </a:rPr>
              <a:t>D</a:t>
            </a:r>
            <a:r>
              <a:rPr lang="fr-FR" sz="4300" kern="0" dirty="0" err="1"/>
              <a:t>ecision</a:t>
            </a:r>
            <a:r>
              <a:rPr lang="fr-FR" sz="4300" kern="0" dirty="0"/>
              <a:t> </a:t>
            </a:r>
            <a:r>
              <a:rPr lang="fr-FR" sz="4300" kern="0" dirty="0">
                <a:solidFill>
                  <a:srgbClr val="FF0000"/>
                </a:solidFill>
              </a:rPr>
              <a:t>P</a:t>
            </a:r>
            <a:r>
              <a:rPr lang="fr-FR" sz="4300" kern="0" dirty="0"/>
              <a:t>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blipFill>
                <a:blip r:embed="rId10"/>
                <a:stretch>
                  <a:fillRect l="-119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CDD91-33D7-0911-EC26-112F97F8E3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3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C0577B3-1DF6-6A1F-AA98-956863B34D0A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Division du problème du RL en 2 sous problèmes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64CBBE-BD1C-D59F-A277-3D177D2504EC}"/>
              </a:ext>
            </a:extLst>
          </p:cNvPr>
          <p:cNvSpPr/>
          <p:nvPr/>
        </p:nvSpPr>
        <p:spPr>
          <a:xfrm>
            <a:off x="685800" y="1321314"/>
            <a:ext cx="3827779" cy="21995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77D02C-6671-29EA-F57E-47F8812B3AB8}"/>
              </a:ext>
            </a:extLst>
          </p:cNvPr>
          <p:cNvSpPr/>
          <p:nvPr/>
        </p:nvSpPr>
        <p:spPr>
          <a:xfrm>
            <a:off x="681392" y="3635254"/>
            <a:ext cx="3827779" cy="21995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/>
              <p:nvPr/>
            </p:nvSpPr>
            <p:spPr>
              <a:xfrm>
                <a:off x="1024940" y="1628150"/>
                <a:ext cx="305590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u="sng" dirty="0" err="1"/>
                  <a:t>Prediction</a:t>
                </a:r>
                <a:r>
                  <a:rPr lang="fr-FR" u="sng" dirty="0"/>
                  <a:t> </a:t>
                </a:r>
                <a:r>
                  <a:rPr lang="fr-FR" u="sng" dirty="0" err="1"/>
                  <a:t>Problem</a:t>
                </a:r>
                <a:r>
                  <a:rPr lang="fr-FR" u="sng" dirty="0"/>
                  <a:t> :</a:t>
                </a:r>
              </a:p>
              <a:p>
                <a:pPr algn="ctr"/>
                <a:endParaRPr lang="fr-FR" u="sng" dirty="0"/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Estimer</a:t>
                </a:r>
                <a:r>
                  <a:rPr lang="fr-FR" dirty="0"/>
                  <a:t> les valeurs de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Estimateurs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dirty="0"/>
                  <a:t>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40" y="1628150"/>
                <a:ext cx="3055901" cy="1477328"/>
              </a:xfrm>
              <a:prstGeom prst="rect">
                <a:avLst/>
              </a:prstGeom>
              <a:blipFill>
                <a:blip r:embed="rId2"/>
                <a:stretch>
                  <a:fillRect l="-1597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/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Control </a:t>
                </a:r>
                <a:r>
                  <a:rPr lang="fr-FR" u="sng" dirty="0" err="1"/>
                  <a:t>Problem</a:t>
                </a:r>
                <a:endParaRPr lang="fr-FR" u="sng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Améliorer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endParaRPr lang="fr-FR" b="0" i="1" dirty="0">
                  <a:latin typeface="Cambria Math" panose="02040503050406030204" pitchFamily="18" charset="0"/>
                </a:endParaRPr>
              </a:p>
              <a:p>
                <a:r>
                  <a:rPr lang="fr-FR" b="0" dirty="0"/>
                  <a:t>Connaître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permet</a:t>
                </a:r>
                <a:r>
                  <a:rPr lang="en-US" dirty="0"/>
                  <a:t> de </a:t>
                </a:r>
                <a:r>
                  <a:rPr lang="en-US" dirty="0" err="1"/>
                  <a:t>choisir</a:t>
                </a:r>
                <a:r>
                  <a:rPr lang="en-US" dirty="0"/>
                  <a:t> les </a:t>
                </a:r>
                <a:r>
                  <a:rPr lang="en-US" dirty="0" err="1"/>
                  <a:t>meilleures</a:t>
                </a:r>
                <a:r>
                  <a:rPr lang="en-US" dirty="0"/>
                  <a:t> actions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blipFill>
                <a:blip r:embed="rId3"/>
                <a:stretch>
                  <a:fillRect l="-1871" t="-1736" r="-3534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/>
              <p:nvPr/>
            </p:nvSpPr>
            <p:spPr>
              <a:xfrm>
                <a:off x="7823490" y="253026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90" y="2530263"/>
                <a:ext cx="1600200" cy="990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/>
              <p:nvPr/>
            </p:nvSpPr>
            <p:spPr>
              <a:xfrm>
                <a:off x="7671090" y="411141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090" y="4111413"/>
                <a:ext cx="1752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3682FD-B1CD-9437-8A3C-5AAFDAA7148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9423690" y="302556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80B8E90-6C80-9CF1-F110-42EE0B95AB66}"/>
              </a:ext>
            </a:extLst>
          </p:cNvPr>
          <p:cNvCxnSpPr>
            <a:stCxn id="12" idx="1"/>
            <a:endCxn id="11" idx="1"/>
          </p:cNvCxnSpPr>
          <p:nvPr/>
        </p:nvCxnSpPr>
        <p:spPr>
          <a:xfrm rot="10800000" flipH="1">
            <a:off x="7671090" y="302556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/>
              <p:nvPr/>
            </p:nvSpPr>
            <p:spPr>
              <a:xfrm>
                <a:off x="5444928" y="3499475"/>
                <a:ext cx="1960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r>
                  <a:rPr lang="fr-FR" dirty="0"/>
                  <a:t>(connaissant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</a:t>
                </a:r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28" y="3499475"/>
                <a:ext cx="1960265" cy="646331"/>
              </a:xfrm>
              <a:prstGeom prst="rect">
                <a:avLst/>
              </a:prstGeom>
              <a:blipFill>
                <a:blip r:embed="rId7"/>
                <a:stretch>
                  <a:fillRect l="-311" t="-4717" r="-229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/>
              <p:nvPr/>
            </p:nvSpPr>
            <p:spPr>
              <a:xfrm>
                <a:off x="9572262" y="3390639"/>
                <a:ext cx="23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262" y="3390639"/>
                <a:ext cx="2372236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E358F48-AABF-BBA3-0B92-F1A4985AA3DE}"/>
              </a:ext>
            </a:extLst>
          </p:cNvPr>
          <p:cNvSpPr txBox="1"/>
          <p:nvPr/>
        </p:nvSpPr>
        <p:spPr>
          <a:xfrm>
            <a:off x="7143634" y="1913281"/>
            <a:ext cx="313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Generalized</a:t>
            </a:r>
            <a:r>
              <a:rPr lang="fr-FR" dirty="0"/>
              <a:t> Policy </a:t>
            </a:r>
            <a:r>
              <a:rPr lang="fr-FR" dirty="0" err="1"/>
              <a:t>Iteration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33F0C5-7649-67A3-9F58-FFB3ADA8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  <p:bldP spid="11" grpId="0" animBg="1"/>
      <p:bldP spid="12" grpId="0" animBg="1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2504DD-10A2-0863-A5AB-D48D80D6CB0F}"/>
              </a:ext>
            </a:extLst>
          </p:cNvPr>
          <p:cNvSpPr/>
          <p:nvPr/>
        </p:nvSpPr>
        <p:spPr>
          <a:xfrm>
            <a:off x="1219200" y="25146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EE5E59-D2A6-9F34-B539-B7BB215884DF}"/>
              </a:ext>
            </a:extLst>
          </p:cNvPr>
          <p:cNvSpPr/>
          <p:nvPr/>
        </p:nvSpPr>
        <p:spPr>
          <a:xfrm>
            <a:off x="1524000" y="30861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CF5E6-9947-FE27-69D7-4498403FDFBE}"/>
              </a:ext>
            </a:extLst>
          </p:cNvPr>
          <p:cNvSpPr/>
          <p:nvPr/>
        </p:nvSpPr>
        <p:spPr>
          <a:xfrm>
            <a:off x="6067425" y="30765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3DC5A-A216-6249-BE7E-24D108C20049}"/>
              </a:ext>
            </a:extLst>
          </p:cNvPr>
          <p:cNvSpPr txBox="1"/>
          <p:nvPr/>
        </p:nvSpPr>
        <p:spPr>
          <a:xfrm>
            <a:off x="1506602" y="25777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79B89-9C4D-385F-054B-A0B6F055C693}"/>
              </a:ext>
            </a:extLst>
          </p:cNvPr>
          <p:cNvSpPr txBox="1"/>
          <p:nvPr/>
        </p:nvSpPr>
        <p:spPr>
          <a:xfrm>
            <a:off x="7467600" y="31135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0C26D4-69E6-197F-027C-32F81F02896E}"/>
              </a:ext>
            </a:extLst>
          </p:cNvPr>
          <p:cNvSpPr/>
          <p:nvPr/>
        </p:nvSpPr>
        <p:spPr>
          <a:xfrm>
            <a:off x="2595563" y="36805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268049-5ADA-CF45-37A2-9365975E2214}"/>
              </a:ext>
            </a:extLst>
          </p:cNvPr>
          <p:cNvSpPr/>
          <p:nvPr/>
        </p:nvSpPr>
        <p:spPr>
          <a:xfrm>
            <a:off x="6325869" y="36972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03B14C-FABD-B0C6-62DF-34CDF73DC940}"/>
              </a:ext>
            </a:extLst>
          </p:cNvPr>
          <p:cNvSpPr/>
          <p:nvPr/>
        </p:nvSpPr>
        <p:spPr>
          <a:xfrm>
            <a:off x="8268969" y="36805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802D-7A93-67C7-3398-FBD8E2B79DC7}"/>
              </a:ext>
            </a:extLst>
          </p:cNvPr>
          <p:cNvSpPr txBox="1"/>
          <p:nvPr/>
        </p:nvSpPr>
        <p:spPr>
          <a:xfrm>
            <a:off x="3048000" y="31230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A7AD5ED-A2C7-12E6-31BF-D35FC330DA23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Sous catégories du RL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25CB6-515C-5A5F-365D-B59C6D8D56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4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19600" y="206227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</a:t>
            </a:r>
            <a:r>
              <a:rPr lang="fr-FR" spc="-20" dirty="0" err="1"/>
              <a:t>Based</a:t>
            </a:r>
            <a:r>
              <a:rPr lang="fr-FR" spc="-20" dirty="0"/>
              <a:t> 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Reinforcement Learning</a:t>
            </a:r>
            <a:endParaRPr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05EC4-9BED-0DA3-FDD8-52536C229A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6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</a:t>
            </a:r>
            <a:r>
              <a:rPr lang="fr-FR" sz="4300" kern="0" dirty="0" err="1">
                <a:solidFill>
                  <a:srgbClr val="00B050"/>
                </a:solidFill>
              </a:rPr>
              <a:t>Prediction</a:t>
            </a:r>
            <a:r>
              <a:rPr lang="fr-FR" sz="4300" kern="0" dirty="0">
                <a:solidFill>
                  <a:srgbClr val="00B050"/>
                </a:solidFill>
              </a:rPr>
              <a:t> </a:t>
            </a:r>
            <a:r>
              <a:rPr lang="fr-FR" sz="4300" kern="0" dirty="0" err="1">
                <a:solidFill>
                  <a:srgbClr val="00B050"/>
                </a:solidFill>
              </a:rPr>
              <a:t>Problem</a:t>
            </a:r>
            <a:endParaRPr lang="fr-FR" sz="4300" kern="0" dirty="0">
              <a:solidFill>
                <a:srgbClr val="00B050"/>
              </a:solidFill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ACFAD67D-ECB2-7B27-56E8-B437D66E179C}"/>
              </a:ext>
            </a:extLst>
          </p:cNvPr>
          <p:cNvGrpSpPr/>
          <p:nvPr/>
        </p:nvGrpSpPr>
        <p:grpSpPr>
          <a:xfrm>
            <a:off x="432054" y="2838954"/>
            <a:ext cx="2639060" cy="2180590"/>
            <a:chOff x="3091942" y="2326385"/>
            <a:chExt cx="2639060" cy="218059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F90ACF2-F06F-7F8B-169D-B307CD299CF8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C467B7-2A49-F8E1-B123-AD92D8648FEF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94CFE1F-B2A9-6179-F2D3-5789D5955F18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8F3843B2-2638-A0D9-CF2B-4FCF463559B0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9B60F031-CFE6-B777-110F-26A580DD06E5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2594F446-D52D-4B8C-2262-BF02A1679977}"/>
              </a:ext>
            </a:extLst>
          </p:cNvPr>
          <p:cNvSpPr txBox="1"/>
          <p:nvPr/>
        </p:nvSpPr>
        <p:spPr>
          <a:xfrm>
            <a:off x="3954653" y="2445382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04A1023-6F09-8F09-155A-CA8AD2FFEB1B}"/>
              </a:ext>
            </a:extLst>
          </p:cNvPr>
          <p:cNvSpPr txBox="1"/>
          <p:nvPr/>
        </p:nvSpPr>
        <p:spPr>
          <a:xfrm>
            <a:off x="3702756" y="2111769"/>
            <a:ext cx="16035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1A851B1C-BA79-17FD-5414-062F510D9F79}"/>
              </a:ext>
            </a:extLst>
          </p:cNvPr>
          <p:cNvSpPr txBox="1"/>
          <p:nvPr/>
        </p:nvSpPr>
        <p:spPr>
          <a:xfrm>
            <a:off x="538226" y="296506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6D31820-41DD-F364-7C93-9BEF4CE83247}"/>
              </a:ext>
            </a:extLst>
          </p:cNvPr>
          <p:cNvGrpSpPr/>
          <p:nvPr/>
        </p:nvGrpSpPr>
        <p:grpSpPr>
          <a:xfrm>
            <a:off x="952881" y="2635246"/>
            <a:ext cx="4559300" cy="2387600"/>
            <a:chOff x="3612769" y="2122677"/>
            <a:chExt cx="4559300" cy="2387600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08B669A-0978-2863-5D7B-9D4352941C4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2CBAE6D2-9099-DD71-20BF-9D8C5D4F2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164" y="2710179"/>
              <a:ext cx="205232" cy="235204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BB2B7554-4674-F21B-9D81-FD42A5BA3C71}"/>
                </a:ext>
              </a:extLst>
            </p:cNvPr>
            <p:cNvSpPr/>
            <p:nvPr/>
          </p:nvSpPr>
          <p:spPr>
            <a:xfrm>
              <a:off x="3939597" y="2567686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43249" y="0"/>
                  </a:moveTo>
                  <a:lnTo>
                    <a:pt x="12896" y="39068"/>
                  </a:lnTo>
                  <a:lnTo>
                    <a:pt x="69" y="86613"/>
                  </a:lnTo>
                  <a:lnTo>
                    <a:pt x="0" y="112762"/>
                  </a:lnTo>
                  <a:lnTo>
                    <a:pt x="3990" y="139398"/>
                  </a:lnTo>
                  <a:lnTo>
                    <a:pt x="24199" y="194183"/>
                  </a:lnTo>
                  <a:lnTo>
                    <a:pt x="56505" y="242966"/>
                  </a:lnTo>
                  <a:lnTo>
                    <a:pt x="96716" y="277367"/>
                  </a:lnTo>
                  <a:lnTo>
                    <a:pt x="142547" y="294893"/>
                  </a:lnTo>
                  <a:lnTo>
                    <a:pt x="166850" y="296513"/>
                  </a:lnTo>
                  <a:lnTo>
                    <a:pt x="192093" y="293369"/>
                  </a:lnTo>
                  <a:lnTo>
                    <a:pt x="189807" y="279526"/>
                  </a:lnTo>
                  <a:lnTo>
                    <a:pt x="169281" y="280624"/>
                  </a:lnTo>
                  <a:lnTo>
                    <a:pt x="149611" y="277637"/>
                  </a:lnTo>
                  <a:lnTo>
                    <a:pt x="112845" y="259461"/>
                  </a:lnTo>
                  <a:lnTo>
                    <a:pt x="79523" y="226218"/>
                  </a:lnTo>
                  <a:lnTo>
                    <a:pt x="50107" y="179069"/>
                  </a:lnTo>
                  <a:lnTo>
                    <a:pt x="30200" y="129063"/>
                  </a:lnTo>
                  <a:lnTo>
                    <a:pt x="23437" y="83438"/>
                  </a:lnTo>
                  <a:lnTo>
                    <a:pt x="25318" y="62553"/>
                  </a:lnTo>
                  <a:lnTo>
                    <a:pt x="30962" y="43322"/>
                  </a:lnTo>
                  <a:lnTo>
                    <a:pt x="40368" y="25735"/>
                  </a:lnTo>
                  <a:lnTo>
                    <a:pt x="53536" y="9778"/>
                  </a:lnTo>
                  <a:lnTo>
                    <a:pt x="43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EACE44E-2237-42C9-470C-2E6A4C46F2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651" y="2558287"/>
              <a:ext cx="342298" cy="207978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011F22-BE58-7AB3-ECEF-E99A0A4DC216}"/>
                </a:ext>
              </a:extLst>
            </p:cNvPr>
            <p:cNvSpPr/>
            <p:nvPr/>
          </p:nvSpPr>
          <p:spPr>
            <a:xfrm>
              <a:off x="4349369" y="2372486"/>
              <a:ext cx="170180" cy="300355"/>
            </a:xfrm>
            <a:custGeom>
              <a:avLst/>
              <a:gdLst/>
              <a:ahLst/>
              <a:cxnLst/>
              <a:rect l="l" t="t" r="r" b="b"/>
              <a:pathLst>
                <a:path w="170179" h="300355">
                  <a:moveTo>
                    <a:pt x="23748" y="0"/>
                  </a:moveTo>
                  <a:lnTo>
                    <a:pt x="0" y="12064"/>
                  </a:lnTo>
                  <a:lnTo>
                    <a:pt x="145922" y="299847"/>
                  </a:lnTo>
                  <a:lnTo>
                    <a:pt x="169671" y="287782"/>
                  </a:lnTo>
                  <a:lnTo>
                    <a:pt x="237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65F5BF26-0FD2-B00B-2F16-DF13D2738F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984" y="2362453"/>
              <a:ext cx="129109" cy="201930"/>
            </a:xfrm>
            <a:prstGeom prst="rect">
              <a:avLst/>
            </a:prstGeom>
          </p:spPr>
        </p:pic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71F4621-73DD-1381-2428-689A4BC83D41}"/>
                </a:ext>
              </a:extLst>
            </p:cNvPr>
            <p:cNvSpPr/>
            <p:nvPr/>
          </p:nvSpPr>
          <p:spPr>
            <a:xfrm>
              <a:off x="4572888" y="2265350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25171" y="0"/>
                  </a:moveTo>
                  <a:lnTo>
                    <a:pt x="0" y="3123"/>
                  </a:lnTo>
                  <a:lnTo>
                    <a:pt x="1777" y="17093"/>
                  </a:lnTo>
                  <a:lnTo>
                    <a:pt x="22542" y="15859"/>
                  </a:lnTo>
                  <a:lnTo>
                    <a:pt x="42354" y="18649"/>
                  </a:lnTo>
                  <a:lnTo>
                    <a:pt x="79121" y="36397"/>
                  </a:lnTo>
                  <a:lnTo>
                    <a:pt x="111887" y="68766"/>
                  </a:lnTo>
                  <a:lnTo>
                    <a:pt x="140462" y="114375"/>
                  </a:lnTo>
                  <a:lnTo>
                    <a:pt x="161131" y="165969"/>
                  </a:lnTo>
                  <a:lnTo>
                    <a:pt x="168275" y="212419"/>
                  </a:lnTo>
                  <a:lnTo>
                    <a:pt x="166586" y="233541"/>
                  </a:lnTo>
                  <a:lnTo>
                    <a:pt x="161147" y="252900"/>
                  </a:lnTo>
                  <a:lnTo>
                    <a:pt x="151969" y="270498"/>
                  </a:lnTo>
                  <a:lnTo>
                    <a:pt x="139064" y="286333"/>
                  </a:lnTo>
                  <a:lnTo>
                    <a:pt x="148716" y="296366"/>
                  </a:lnTo>
                  <a:lnTo>
                    <a:pt x="179292" y="257313"/>
                  </a:lnTo>
                  <a:lnTo>
                    <a:pt x="192150" y="209879"/>
                  </a:lnTo>
                  <a:lnTo>
                    <a:pt x="192220" y="183856"/>
                  </a:lnTo>
                  <a:lnTo>
                    <a:pt x="188229" y="157237"/>
                  </a:lnTo>
                  <a:lnTo>
                    <a:pt x="168021" y="102310"/>
                  </a:lnTo>
                  <a:lnTo>
                    <a:pt x="135651" y="53637"/>
                  </a:lnTo>
                  <a:lnTo>
                    <a:pt x="95376" y="19252"/>
                  </a:lnTo>
                  <a:lnTo>
                    <a:pt x="49450" y="1662"/>
                  </a:lnTo>
                  <a:lnTo>
                    <a:pt x="251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7F75A23-77C3-C1C8-40B1-428D416FB1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769" y="3727195"/>
              <a:ext cx="245363" cy="194056"/>
            </a:xfrm>
            <a:prstGeom prst="rect">
              <a:avLst/>
            </a:prstGeom>
          </p:spPr>
        </p:pic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EA1C0FA-9674-021B-82CF-1BD2200D1B64}"/>
                </a:ext>
              </a:extLst>
            </p:cNvPr>
            <p:cNvSpPr/>
            <p:nvPr/>
          </p:nvSpPr>
          <p:spPr>
            <a:xfrm>
              <a:off x="3839467" y="3778533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61847" y="0"/>
                  </a:moveTo>
                  <a:lnTo>
                    <a:pt x="114361" y="9473"/>
                  </a:lnTo>
                  <a:lnTo>
                    <a:pt x="71401" y="37334"/>
                  </a:lnTo>
                  <a:lnTo>
                    <a:pt x="36349" y="79867"/>
                  </a:lnTo>
                  <a:lnTo>
                    <a:pt x="10580" y="134447"/>
                  </a:lnTo>
                  <a:lnTo>
                    <a:pt x="0" y="188549"/>
                  </a:lnTo>
                  <a:lnTo>
                    <a:pt x="758" y="214600"/>
                  </a:lnTo>
                  <a:lnTo>
                    <a:pt x="5707" y="239220"/>
                  </a:lnTo>
                  <a:lnTo>
                    <a:pt x="15013" y="261637"/>
                  </a:lnTo>
                  <a:lnTo>
                    <a:pt x="28654" y="281840"/>
                  </a:lnTo>
                  <a:lnTo>
                    <a:pt x="46605" y="299817"/>
                  </a:lnTo>
                  <a:lnTo>
                    <a:pt x="56130" y="289530"/>
                  </a:lnTo>
                  <a:lnTo>
                    <a:pt x="42673" y="274028"/>
                  </a:lnTo>
                  <a:lnTo>
                    <a:pt x="32968" y="256668"/>
                  </a:lnTo>
                  <a:lnTo>
                    <a:pt x="27001" y="237452"/>
                  </a:lnTo>
                  <a:lnTo>
                    <a:pt x="24761" y="216378"/>
                  </a:lnTo>
                  <a:lnTo>
                    <a:pt x="25973" y="193780"/>
                  </a:lnTo>
                  <a:lnTo>
                    <a:pt x="38494" y="144440"/>
                  </a:lnTo>
                  <a:lnTo>
                    <a:pt x="62902" y="92789"/>
                  </a:lnTo>
                  <a:lnTo>
                    <a:pt x="92481" y="52923"/>
                  </a:lnTo>
                  <a:lnTo>
                    <a:pt x="126607" y="26588"/>
                  </a:lnTo>
                  <a:lnTo>
                    <a:pt x="164897" y="15833"/>
                  </a:lnTo>
                  <a:lnTo>
                    <a:pt x="185543" y="16480"/>
                  </a:lnTo>
                  <a:lnTo>
                    <a:pt x="187067" y="2383"/>
                  </a:lnTo>
                  <a:lnTo>
                    <a:pt x="161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652AEE24-BCE1-C4B6-A8AA-FF122F95A6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340" y="3898991"/>
              <a:ext cx="288063" cy="317408"/>
            </a:xfrm>
            <a:prstGeom prst="rect">
              <a:avLst/>
            </a:prstGeom>
          </p:spPr>
        </p:pic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9C922236-3038-96A2-E4A4-6F0C490BD205}"/>
                </a:ext>
              </a:extLst>
            </p:cNvPr>
            <p:cNvSpPr/>
            <p:nvPr/>
          </p:nvSpPr>
          <p:spPr>
            <a:xfrm>
              <a:off x="4266438" y="3962019"/>
              <a:ext cx="161925" cy="303530"/>
            </a:xfrm>
            <a:custGeom>
              <a:avLst/>
              <a:gdLst/>
              <a:ahLst/>
              <a:cxnLst/>
              <a:rect l="l" t="t" r="r" b="b"/>
              <a:pathLst>
                <a:path w="161925" h="303529">
                  <a:moveTo>
                    <a:pt x="137795" y="0"/>
                  </a:moveTo>
                  <a:lnTo>
                    <a:pt x="0" y="291718"/>
                  </a:lnTo>
                  <a:lnTo>
                    <a:pt x="24129" y="303148"/>
                  </a:lnTo>
                  <a:lnTo>
                    <a:pt x="161925" y="11302"/>
                  </a:lnTo>
                  <a:lnTo>
                    <a:pt x="137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31">
              <a:extLst>
                <a:ext uri="{FF2B5EF4-FFF2-40B4-BE49-F238E27FC236}">
                  <a16:creationId xmlns:a16="http://schemas.microsoft.com/office/drawing/2014/main" id="{A876A010-61AF-8329-D3C7-3DB74BE8D7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102" y="4096511"/>
              <a:ext cx="195707" cy="160244"/>
            </a:xfrm>
            <a:prstGeom prst="rect">
              <a:avLst/>
            </a:prstGeom>
          </p:spPr>
        </p:pic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77D52EC8-208B-146F-8DE0-D7C70C1B08C0}"/>
                </a:ext>
              </a:extLst>
            </p:cNvPr>
            <p:cNvSpPr/>
            <p:nvPr/>
          </p:nvSpPr>
          <p:spPr>
            <a:xfrm>
              <a:off x="4492497" y="4067301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40462" y="0"/>
                  </a:moveTo>
                  <a:lnTo>
                    <a:pt x="130555" y="10160"/>
                  </a:lnTo>
                  <a:lnTo>
                    <a:pt x="144273" y="25709"/>
                  </a:lnTo>
                  <a:lnTo>
                    <a:pt x="154193" y="43021"/>
                  </a:lnTo>
                  <a:lnTo>
                    <a:pt x="160327" y="62095"/>
                  </a:lnTo>
                  <a:lnTo>
                    <a:pt x="162687" y="82931"/>
                  </a:lnTo>
                  <a:lnTo>
                    <a:pt x="161615" y="105169"/>
                  </a:lnTo>
                  <a:lnTo>
                    <a:pt x="149613" y="153314"/>
                  </a:lnTo>
                  <a:lnTo>
                    <a:pt x="125204" y="204912"/>
                  </a:lnTo>
                  <a:lnTo>
                    <a:pt x="95053" y="246008"/>
                  </a:lnTo>
                  <a:lnTo>
                    <a:pt x="60664" y="272964"/>
                  </a:lnTo>
                  <a:lnTo>
                    <a:pt x="22512" y="284065"/>
                  </a:lnTo>
                  <a:lnTo>
                    <a:pt x="2031" y="283591"/>
                  </a:lnTo>
                  <a:lnTo>
                    <a:pt x="0" y="297434"/>
                  </a:lnTo>
                  <a:lnTo>
                    <a:pt x="25308" y="299892"/>
                  </a:lnTo>
                  <a:lnTo>
                    <a:pt x="49593" y="297576"/>
                  </a:lnTo>
                  <a:lnTo>
                    <a:pt x="72830" y="290522"/>
                  </a:lnTo>
                  <a:lnTo>
                    <a:pt x="115593" y="262788"/>
                  </a:lnTo>
                  <a:lnTo>
                    <a:pt x="150645" y="220168"/>
                  </a:lnTo>
                  <a:lnTo>
                    <a:pt x="176430" y="165568"/>
                  </a:lnTo>
                  <a:lnTo>
                    <a:pt x="186995" y="111466"/>
                  </a:lnTo>
                  <a:lnTo>
                    <a:pt x="186181" y="85343"/>
                  </a:lnTo>
                  <a:lnTo>
                    <a:pt x="181252" y="60650"/>
                  </a:lnTo>
                  <a:lnTo>
                    <a:pt x="171989" y="38195"/>
                  </a:lnTo>
                  <a:lnTo>
                    <a:pt x="158392" y="17978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1B2E0C94-234F-85FE-61C2-A9B3459D738F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1B5B5466-EFAF-05CE-B233-6FD4A6E6240D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298AEFB4-291F-7D69-624A-A3B0C94BDA3C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B2820667-462C-3922-BA07-2738E87F855D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B6FF5C4-51B7-4A72-23A0-DB1AF29CB44E}"/>
                </a:ext>
              </a:extLst>
            </p:cNvPr>
            <p:cNvSpPr/>
            <p:nvPr/>
          </p:nvSpPr>
          <p:spPr>
            <a:xfrm>
              <a:off x="5711698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79E179CA-451E-9DD5-559E-A5608A8158F7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331C2737-D17F-B450-F912-0AA1E1365732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B011B875-2E98-7CD4-E827-23C80B8920E4}"/>
              </a:ext>
            </a:extLst>
          </p:cNvPr>
          <p:cNvSpPr txBox="1"/>
          <p:nvPr/>
        </p:nvSpPr>
        <p:spPr>
          <a:xfrm>
            <a:off x="2174875" y="4552439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 dirty="0">
              <a:latin typeface="Cambria Math"/>
              <a:cs typeface="Cambria Math"/>
            </a:endParaRPr>
          </a:p>
        </p:txBody>
      </p:sp>
      <p:sp>
        <p:nvSpPr>
          <p:cNvPr id="36" name="object 79">
            <a:extLst>
              <a:ext uri="{FF2B5EF4-FFF2-40B4-BE49-F238E27FC236}">
                <a16:creationId xmlns:a16="http://schemas.microsoft.com/office/drawing/2014/main" id="{48332F52-FAF9-020C-50C0-DF29B773FCB8}"/>
              </a:ext>
            </a:extLst>
          </p:cNvPr>
          <p:cNvSpPr txBox="1"/>
          <p:nvPr/>
        </p:nvSpPr>
        <p:spPr>
          <a:xfrm>
            <a:off x="5732018" y="4390082"/>
            <a:ext cx="39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𝑠′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7" name="object 80">
            <a:extLst>
              <a:ext uri="{FF2B5EF4-FFF2-40B4-BE49-F238E27FC236}">
                <a16:creationId xmlns:a16="http://schemas.microsoft.com/office/drawing/2014/main" id="{E9EAD2CC-BCC8-2017-3435-D480602DF8EF}"/>
              </a:ext>
            </a:extLst>
          </p:cNvPr>
          <p:cNvSpPr txBox="1"/>
          <p:nvPr/>
        </p:nvSpPr>
        <p:spPr>
          <a:xfrm>
            <a:off x="5792978" y="240118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8" name="object 81">
            <a:extLst>
              <a:ext uri="{FF2B5EF4-FFF2-40B4-BE49-F238E27FC236}">
                <a16:creationId xmlns:a16="http://schemas.microsoft.com/office/drawing/2014/main" id="{64653358-C2DB-435C-9D04-C2CA29C27F30}"/>
              </a:ext>
            </a:extLst>
          </p:cNvPr>
          <p:cNvSpPr txBox="1"/>
          <p:nvPr/>
        </p:nvSpPr>
        <p:spPr>
          <a:xfrm>
            <a:off x="2165477" y="2186936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9" name="object 82">
            <a:extLst>
              <a:ext uri="{FF2B5EF4-FFF2-40B4-BE49-F238E27FC236}">
                <a16:creationId xmlns:a16="http://schemas.microsoft.com/office/drawing/2014/main" id="{DDFFE997-6D36-5EEC-E784-AFBB5D763B27}"/>
              </a:ext>
            </a:extLst>
          </p:cNvPr>
          <p:cNvSpPr txBox="1"/>
          <p:nvPr/>
        </p:nvSpPr>
        <p:spPr>
          <a:xfrm>
            <a:off x="2437129" y="2427728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 dirty="0">
              <a:latin typeface="Cambria Math"/>
              <a:cs typeface="Cambria Math"/>
            </a:endParaRPr>
          </a:p>
        </p:txBody>
      </p:sp>
      <p:sp>
        <p:nvSpPr>
          <p:cNvPr id="40" name="object 83">
            <a:extLst>
              <a:ext uri="{FF2B5EF4-FFF2-40B4-BE49-F238E27FC236}">
                <a16:creationId xmlns:a16="http://schemas.microsoft.com/office/drawing/2014/main" id="{22011041-6A5C-0EAE-9B95-2E93100DCFC9}"/>
              </a:ext>
            </a:extLst>
          </p:cNvPr>
          <p:cNvSpPr/>
          <p:nvPr/>
        </p:nvSpPr>
        <p:spPr>
          <a:xfrm>
            <a:off x="3051810" y="2777486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5D028EF8-F1C7-4DB2-DD5F-F20772E532B9}"/>
              </a:ext>
            </a:extLst>
          </p:cNvPr>
          <p:cNvSpPr txBox="1"/>
          <p:nvPr/>
        </p:nvSpPr>
        <p:spPr>
          <a:xfrm>
            <a:off x="3057652" y="3309235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85">
            <a:extLst>
              <a:ext uri="{FF2B5EF4-FFF2-40B4-BE49-F238E27FC236}">
                <a16:creationId xmlns:a16="http://schemas.microsoft.com/office/drawing/2014/main" id="{2958F74E-B578-29A4-834E-C3D8AF5559F6}"/>
              </a:ext>
            </a:extLst>
          </p:cNvPr>
          <p:cNvSpPr txBox="1"/>
          <p:nvPr/>
        </p:nvSpPr>
        <p:spPr>
          <a:xfrm>
            <a:off x="2835656" y="2935170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3" name="object 86">
            <a:extLst>
              <a:ext uri="{FF2B5EF4-FFF2-40B4-BE49-F238E27FC236}">
                <a16:creationId xmlns:a16="http://schemas.microsoft.com/office/drawing/2014/main" id="{36033B91-06A2-6A25-C5B4-C4D7C6C37F53}"/>
              </a:ext>
            </a:extLst>
          </p:cNvPr>
          <p:cNvSpPr txBox="1"/>
          <p:nvPr/>
        </p:nvSpPr>
        <p:spPr>
          <a:xfrm>
            <a:off x="2802382" y="3994985"/>
            <a:ext cx="52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60" baseline="13888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-4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4" name="object 87">
            <a:extLst>
              <a:ext uri="{FF2B5EF4-FFF2-40B4-BE49-F238E27FC236}">
                <a16:creationId xmlns:a16="http://schemas.microsoft.com/office/drawing/2014/main" id="{2C3C4219-BB84-D865-8EB8-17C7AE0EC0CD}"/>
              </a:ext>
            </a:extLst>
          </p:cNvPr>
          <p:cNvSpPr txBox="1"/>
          <p:nvPr/>
        </p:nvSpPr>
        <p:spPr>
          <a:xfrm>
            <a:off x="3073653" y="3815458"/>
            <a:ext cx="365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50" spc="105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15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25F41C73-D0C6-7D59-2FE9-DD02BF7965F3}"/>
              </a:ext>
            </a:extLst>
          </p:cNvPr>
          <p:cNvSpPr txBox="1"/>
          <p:nvPr/>
        </p:nvSpPr>
        <p:spPr>
          <a:xfrm>
            <a:off x="3949827" y="5040194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6" name="object 89">
            <a:extLst>
              <a:ext uri="{FF2B5EF4-FFF2-40B4-BE49-F238E27FC236}">
                <a16:creationId xmlns:a16="http://schemas.microsoft.com/office/drawing/2014/main" id="{9913620A-5B4A-EDCD-0DB7-F1C2B382E61C}"/>
              </a:ext>
            </a:extLst>
          </p:cNvPr>
          <p:cNvSpPr txBox="1"/>
          <p:nvPr/>
        </p:nvSpPr>
        <p:spPr>
          <a:xfrm>
            <a:off x="3732657" y="4653531"/>
            <a:ext cx="12703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lang="en-US"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lang="en-US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r>
              <a:rPr lang="fr-FR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EDAC45-491A-7027-D5FF-10AF03EB5877}"/>
              </a:ext>
            </a:extLst>
          </p:cNvPr>
          <p:cNvSpPr txBox="1"/>
          <p:nvPr/>
        </p:nvSpPr>
        <p:spPr>
          <a:xfrm>
            <a:off x="146439" y="5585555"/>
            <a:ext cx="977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dirty="0">
                <a:solidFill>
                  <a:srgbClr val="FF0000"/>
                </a:solidFill>
              </a:rPr>
              <a:t>Bootstrapping</a:t>
            </a:r>
            <a:r>
              <a:rPr lang="fr-FR" b="0" dirty="0"/>
              <a:t> : utiliser des valeurs d’états/d’actions pour calculer d’autres valeurs d’états/d’actions 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/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</a:t>
                </a:r>
                <a:r>
                  <a:rPr lang="fr-FR" u="sng" dirty="0"/>
                  <a:t>connait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On </a:t>
                </a:r>
                <a:r>
                  <a:rPr lang="en-US" dirty="0" err="1"/>
                  <a:t>cherche</a:t>
                </a:r>
                <a:r>
                  <a:rPr lang="en-US" dirty="0"/>
                  <a:t> tout </a:t>
                </a:r>
                <a:r>
                  <a:rPr lang="en-US" dirty="0" err="1"/>
                  <a:t>d’abord</a:t>
                </a:r>
                <a:r>
                  <a:rPr lang="en-US" dirty="0"/>
                  <a:t> à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</a:t>
                </a:r>
                <a:r>
                  <a:rPr lang="en-US" dirty="0"/>
                  <a:t>).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blipFill>
                <a:blip r:embed="rId8"/>
                <a:stretch>
                  <a:fillRect l="-412" t="-6154" r="-566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/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/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/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/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/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/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B23A81C-EA7D-3FB4-2E8F-2C4E85461F62}"/>
              </a:ext>
            </a:extLst>
          </p:cNvPr>
          <p:cNvSpPr txBox="1"/>
          <p:nvPr/>
        </p:nvSpPr>
        <p:spPr>
          <a:xfrm>
            <a:off x="382269" y="6369235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Remarque</a:t>
            </a:r>
            <a:r>
              <a:rPr lang="fr-FR" dirty="0"/>
              <a:t> : ici les actions et les états sont </a:t>
            </a:r>
            <a:r>
              <a:rPr lang="fr-FR" dirty="0">
                <a:solidFill>
                  <a:srgbClr val="FF0000"/>
                </a:solidFill>
              </a:rPr>
              <a:t>discrets</a:t>
            </a:r>
            <a:r>
              <a:rPr lang="fr-FR" dirty="0"/>
              <a:t> et </a:t>
            </a:r>
            <a:r>
              <a:rPr lang="fr-FR" dirty="0">
                <a:solidFill>
                  <a:srgbClr val="FF0000"/>
                </a:solidFill>
              </a:rPr>
              <a:t>peu nombreux.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C4E41-CEE2-F5DF-BCBC-300785D01A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51" grpId="0"/>
      <p:bldP spid="53" grpId="0"/>
      <p:bldP spid="59" grpId="0"/>
      <p:bldP spid="61" grpId="0"/>
      <p:bldP spid="63" grpId="0"/>
      <p:bldP spid="54" grpId="0"/>
      <p:bldP spid="57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FA39F59-274D-BBF1-35C0-CBAC2327A87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dynamiques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/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En notant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le vecteur des valeurs d’états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 </a:t>
                </a:r>
                <a:r>
                  <a:rPr lang="fr-FR" dirty="0"/>
                  <a:t>on obtient une équation de la forme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fr-FR" dirty="0"/>
                  <a:t>Méthode de convergence itérative 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arbitraire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blipFill>
                <a:blip r:embed="rId2"/>
                <a:stretch>
                  <a:fillRect l="-421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/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/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39AFB-1C87-97AB-5A03-FE5C359D2B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8B95F-C041-891E-C737-A2F78B6C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0" y="2679224"/>
            <a:ext cx="5029200" cy="271130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008E7A8-1308-2DD2-2218-9623A5D3AC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2ADC4-3127-1EE7-9ED9-36C65E7F4B11}"/>
              </a:ext>
            </a:extLst>
          </p:cNvPr>
          <p:cNvSpPr txBox="1"/>
          <p:nvPr/>
        </p:nvSpPr>
        <p:spPr>
          <a:xfrm>
            <a:off x="449525" y="1577570"/>
            <a:ext cx="762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/>
              <a:t> </a:t>
            </a:r>
            <a:r>
              <a:rPr lang="fr-FR" dirty="0">
                <a:solidFill>
                  <a:srgbClr val="00B0F0"/>
                </a:solidFill>
              </a:rPr>
              <a:t>Policy Evaluation</a:t>
            </a: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répondant au </a:t>
            </a:r>
            <a:r>
              <a:rPr lang="fr-FR" dirty="0" err="1">
                <a:solidFill>
                  <a:srgbClr val="00B050"/>
                </a:solidFill>
              </a:rPr>
              <a:t>Prediction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/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 </a:t>
                </a:r>
                <a:r>
                  <a:rPr lang="en-US" dirty="0" err="1"/>
                  <a:t>obtient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/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FABD2-015C-BAEF-B00B-745C0960FB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L Concepts">
            <a:extLst>
              <a:ext uri="{FF2B5EF4-FFF2-40B4-BE49-F238E27FC236}">
                <a16:creationId xmlns:a16="http://schemas.microsoft.com/office/drawing/2014/main" id="{C4A08296-4261-3C7E-3AC6-3CFBDD2F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258569"/>
            <a:ext cx="5572125" cy="20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phaGo">
            <a:extLst>
              <a:ext uri="{FF2B5EF4-FFF2-40B4-BE49-F238E27FC236}">
                <a16:creationId xmlns:a16="http://schemas.microsoft.com/office/drawing/2014/main" id="{12B9364E-5C2D-E455-4B73-8FC2B080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3" y="3744002"/>
            <a:ext cx="2619390" cy="19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me">
            <a:extLst>
              <a:ext uri="{FF2B5EF4-FFF2-40B4-BE49-F238E27FC236}">
                <a16:creationId xmlns:a16="http://schemas.microsoft.com/office/drawing/2014/main" id="{9BD9A00C-9187-AF6E-60C1-B8C2B63B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90" y="1616857"/>
            <a:ext cx="1986257" cy="25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14" descr="Stacking Legos with Sawyer">
            <a:extLst>
              <a:ext uri="{FF2B5EF4-FFF2-40B4-BE49-F238E27FC236}">
                <a16:creationId xmlns:a16="http://schemas.microsoft.com/office/drawing/2014/main" id="{17D6600C-94E7-1FAD-B6F1-A5F3EF7E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tacking Legos with Sawyer">
            <a:extLst>
              <a:ext uri="{FF2B5EF4-FFF2-40B4-BE49-F238E27FC236}">
                <a16:creationId xmlns:a16="http://schemas.microsoft.com/office/drawing/2014/main" id="{67BBCFD3-99BA-A25D-4479-A765A9A1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0" y="1616857"/>
            <a:ext cx="2168419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&quot;Cassie&quot;: Two-legged Robot">
            <a:extLst>
              <a:ext uri="{FF2B5EF4-FFF2-40B4-BE49-F238E27FC236}">
                <a16:creationId xmlns:a16="http://schemas.microsoft.com/office/drawing/2014/main" id="{4CB60084-3789-9CA2-DA3E-6F3352C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37" y="5018883"/>
            <a:ext cx="1986258" cy="15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nomous Vehicle">
            <a:extLst>
              <a:ext uri="{FF2B5EF4-FFF2-40B4-BE49-F238E27FC236}">
                <a16:creationId xmlns:a16="http://schemas.microsoft.com/office/drawing/2014/main" id="{218C1EF9-3B9F-1F54-EDA2-BDD0B7D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95" y="4603801"/>
            <a:ext cx="2763485" cy="13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97A3B3CD-CA05-080E-1CF1-13A0DB6EC5A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Applications du RL</a:t>
            </a:r>
            <a:endParaRPr lang="en-US" sz="4300" kern="0" dirty="0"/>
          </a:p>
        </p:txBody>
      </p:sp>
      <p:pic>
        <p:nvPicPr>
          <p:cNvPr id="1046" name="Picture 22" descr="Walking Man">
            <a:extLst>
              <a:ext uri="{FF2B5EF4-FFF2-40B4-BE49-F238E27FC236}">
                <a16:creationId xmlns:a16="http://schemas.microsoft.com/office/drawing/2014/main" id="{6511B1F6-8E21-D331-AC8F-42301EB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84" y="4986531"/>
            <a:ext cx="2778416" cy="15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169DB4-D86D-3AB1-DD12-F4F9EEFEA493}"/>
              </a:ext>
            </a:extLst>
          </p:cNvPr>
          <p:cNvCxnSpPr>
            <a:cxnSpLocks/>
            <a:stCxn id="1040" idx="3"/>
          </p:cNvCxnSpPr>
          <p:nvPr/>
        </p:nvCxnSpPr>
        <p:spPr>
          <a:xfrm>
            <a:off x="2566209" y="2430015"/>
            <a:ext cx="921528" cy="227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6DD319-46EC-8942-E1EE-88747389D671}"/>
              </a:ext>
            </a:extLst>
          </p:cNvPr>
          <p:cNvCxnSpPr>
            <a:cxnSpLocks/>
            <a:stCxn id="1034" idx="3"/>
          </p:cNvCxnSpPr>
          <p:nvPr/>
        </p:nvCxnSpPr>
        <p:spPr>
          <a:xfrm flipV="1">
            <a:off x="2725073" y="3357763"/>
            <a:ext cx="1084927" cy="1368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85189E-F19A-4304-FADB-B31DA35C5F0F}"/>
              </a:ext>
            </a:extLst>
          </p:cNvPr>
          <p:cNvCxnSpPr>
            <a:cxnSpLocks/>
            <a:stCxn id="1046" idx="0"/>
          </p:cNvCxnSpPr>
          <p:nvPr/>
        </p:nvCxnSpPr>
        <p:spPr>
          <a:xfrm flipV="1">
            <a:off x="4859192" y="3357763"/>
            <a:ext cx="565791" cy="1628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ED6E11-4CBE-C3D3-F418-661CC76289F1}"/>
              </a:ext>
            </a:extLst>
          </p:cNvPr>
          <p:cNvCxnSpPr>
            <a:cxnSpLocks/>
            <a:stCxn id="1042" idx="0"/>
          </p:cNvCxnSpPr>
          <p:nvPr/>
        </p:nvCxnSpPr>
        <p:spPr>
          <a:xfrm flipH="1" flipV="1">
            <a:off x="7021348" y="3357763"/>
            <a:ext cx="827418" cy="166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21064C-BF63-E91B-83F2-E558A1FA4BA7}"/>
              </a:ext>
            </a:extLst>
          </p:cNvPr>
          <p:cNvCxnSpPr>
            <a:cxnSpLocks/>
            <a:stCxn id="1044" idx="0"/>
          </p:cNvCxnSpPr>
          <p:nvPr/>
        </p:nvCxnSpPr>
        <p:spPr>
          <a:xfrm flipH="1" flipV="1">
            <a:off x="8153400" y="3357763"/>
            <a:ext cx="2252638" cy="124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D5F75D-FBF5-2D76-AB54-435B72CA93DB}"/>
              </a:ext>
            </a:extLst>
          </p:cNvPr>
          <p:cNvCxnSpPr>
            <a:cxnSpLocks/>
            <a:stCxn id="1036" idx="1"/>
          </p:cNvCxnSpPr>
          <p:nvPr/>
        </p:nvCxnSpPr>
        <p:spPr>
          <a:xfrm flipH="1" flipV="1">
            <a:off x="9034462" y="2601430"/>
            <a:ext cx="921528" cy="312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C1CE96-E932-B15E-39EB-311AC121DC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22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Résultats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E040F-8054-7CD5-223F-2E1CCC94E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040492"/>
            <a:ext cx="5486400" cy="411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DF1EDE-F3CC-5140-F65C-1E4FE7D3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125" y="2040492"/>
            <a:ext cx="54864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se </a:t>
                </a:r>
                <a:r>
                  <a:rPr lang="en-US" dirty="0" err="1"/>
                  <a:t>rapprocher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blipFill>
                <a:blip r:embed="rId4"/>
                <a:stretch>
                  <a:fillRect t="-5660" r="-198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s’éloigner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blipFill>
                <a:blip r:embed="rId5"/>
                <a:stretch>
                  <a:fillRect t="-5660" r="-337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03EC9BE-1EE6-4514-B4C4-9F723C50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2A1686-951C-89A9-131B-B0335BF90683}"/>
              </a:ext>
            </a:extLst>
          </p:cNvPr>
          <p:cNvSpPr txBox="1"/>
          <p:nvPr/>
        </p:nvSpPr>
        <p:spPr>
          <a:xfrm>
            <a:off x="3472269" y="6300455"/>
            <a:ext cx="52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L’ordre avec lequel on parcours les états est important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402EB-2A20-9558-ED5A-E41D84B85F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0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se </a:t>
                </a:r>
                <a:r>
                  <a:rPr lang="en-US" dirty="0" err="1"/>
                  <a:t>rapprocher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blipFill>
                <a:blip r:embed="rId3"/>
                <a:stretch>
                  <a:fillRect t="-5660" r="-198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s’éloigner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blipFill>
                <a:blip r:embed="rId4"/>
                <a:stretch>
                  <a:fillRect t="-5660" r="-337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Résultats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860CD-FB63-FD00-BE2D-D9E2D8C6E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8319" y="2057400"/>
            <a:ext cx="5442601" cy="4081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5D683-D7EA-3417-BC35-159F66C6F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819" y="2057400"/>
            <a:ext cx="5504181" cy="4128135"/>
          </a:xfrm>
          <a:prstGeom prst="rect">
            <a:avLst/>
          </a:prstGeom>
        </p:spPr>
      </p:pic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B5EA9999-9EAB-BB17-8E78-3AE5B1A1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5E9347-F8CA-EEA6-A7FB-048B0B7BFAD1}"/>
              </a:ext>
            </a:extLst>
          </p:cNvPr>
          <p:cNvSpPr txBox="1"/>
          <p:nvPr/>
        </p:nvSpPr>
        <p:spPr>
          <a:xfrm>
            <a:off x="3472269" y="6300455"/>
            <a:ext cx="52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L’ordre avec lequel on parcours les états est important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7D926B-2B05-10A1-6990-C9B0936E06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D92A620-B7E9-6833-FD74-562A8F785A5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 l’évaluation au </a:t>
            </a:r>
            <a:r>
              <a:rPr lang="fr-FR" sz="4300" kern="0" dirty="0">
                <a:solidFill>
                  <a:srgbClr val="FF0000"/>
                </a:solidFill>
              </a:rPr>
              <a:t>Control </a:t>
            </a:r>
            <a:r>
              <a:rPr lang="fr-FR" sz="4300" kern="0" dirty="0" err="1">
                <a:solidFill>
                  <a:srgbClr val="FF0000"/>
                </a:solidFill>
              </a:rPr>
              <a:t>Problem</a:t>
            </a:r>
            <a:r>
              <a:rPr lang="fr-FR" sz="4300" kern="0" dirty="0">
                <a:solidFill>
                  <a:srgbClr val="FF0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/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r>
                  <a:rPr lang="fr-FR" dirty="0"/>
                  <a:t>Amélioration de la politique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≈ 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blipFill>
                <a:blip r:embed="rId2"/>
                <a:stretch>
                  <a:fillRect l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/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C95FA5DD-4141-784F-3B6E-5A20C0565998}"/>
              </a:ext>
            </a:extLst>
          </p:cNvPr>
          <p:cNvSpPr/>
          <p:nvPr/>
        </p:nvSpPr>
        <p:spPr>
          <a:xfrm>
            <a:off x="2961863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/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1A90020B-3431-2508-6B79-D7AF916FC950}"/>
              </a:ext>
            </a:extLst>
          </p:cNvPr>
          <p:cNvSpPr/>
          <p:nvPr/>
        </p:nvSpPr>
        <p:spPr>
          <a:xfrm>
            <a:off x="7323044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/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384924-879C-68F0-C449-E98211244475}"/>
              </a:ext>
            </a:extLst>
          </p:cNvPr>
          <p:cNvSpPr txBox="1"/>
          <p:nvPr/>
        </p:nvSpPr>
        <p:spPr>
          <a:xfrm>
            <a:off x="2449700" y="5327827"/>
            <a:ext cx="258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Evaluation avec</a:t>
            </a:r>
          </a:p>
          <a:p>
            <a:pPr algn="ctr"/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>
                <a:solidFill>
                  <a:srgbClr val="00B0F0"/>
                </a:solidFill>
              </a:rPr>
              <a:t> Policy Evaluation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/>
              <p:nvPr/>
            </p:nvSpPr>
            <p:spPr>
              <a:xfrm>
                <a:off x="7462870" y="5327827"/>
                <a:ext cx="14024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Amélioration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greedy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870" y="5327827"/>
                <a:ext cx="1402499" cy="646331"/>
              </a:xfrm>
              <a:prstGeom prst="rect">
                <a:avLst/>
              </a:prstGeom>
              <a:blipFill>
                <a:blip r:embed="rId6"/>
                <a:stretch>
                  <a:fillRect l="-3478" t="-5660" r="-4348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DD35A3-A2E4-FD01-4EDE-314BBDED0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411A37-25A0-C59B-15D3-F9FBECBB1A44}"/>
              </a:ext>
            </a:extLst>
          </p:cNvPr>
          <p:cNvSpPr txBox="1"/>
          <p:nvPr/>
        </p:nvSpPr>
        <p:spPr>
          <a:xfrm>
            <a:off x="457201" y="1533257"/>
            <a:ext cx="888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Policy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/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/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D4B26EC-B91C-CAC2-AEC9-918845F732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6629400" y="34861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DCC15-54B5-DB42-92F9-872FFBA5C84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876800" y="34861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/>
              <p:nvPr/>
            </p:nvSpPr>
            <p:spPr>
              <a:xfrm>
                <a:off x="3087753" y="3796784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753" y="3796784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/>
              <p:nvPr/>
            </p:nvSpPr>
            <p:spPr>
              <a:xfrm>
                <a:off x="6764525" y="3648669"/>
                <a:ext cx="20255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(i.e. 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  par </a:t>
                </a:r>
                <a:r>
                  <a:rPr lang="fr-FR" dirty="0">
                    <a:solidFill>
                      <a:srgbClr val="00B0F0"/>
                    </a:solidFill>
                  </a:rPr>
                  <a:t>IPE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525" y="3648669"/>
                <a:ext cx="2025529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3">
            <a:extLst>
              <a:ext uri="{FF2B5EF4-FFF2-40B4-BE49-F238E27FC236}">
                <a16:creationId xmlns:a16="http://schemas.microsoft.com/office/drawing/2014/main" id="{C1DA0307-4A07-087E-AB14-8F8479DE2A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87053-9014-DC7C-D5F5-3CC91BCC62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8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DCCDA53-85AD-7942-D14D-9B4B926B299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r>
              <a:rPr lang="fr-FR" sz="4300" kern="0" dirty="0"/>
              <a:t> : Résultats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/>
              <p:nvPr/>
            </p:nvSpPr>
            <p:spPr>
              <a:xfrm>
                <a:off x="1086239" y="1698490"/>
                <a:ext cx="4844660" cy="379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Policy </a:t>
                </a:r>
                <a:r>
                  <a:rPr lang="fr-FR" dirty="0" err="1">
                    <a:solidFill>
                      <a:srgbClr val="00B0F0"/>
                    </a:solidFill>
                  </a:rPr>
                  <a:t>Iteration</a:t>
                </a:r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iter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fr-FR" dirty="0"/>
                  <a:t> itérations d’évaluation)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39" y="1698490"/>
                <a:ext cx="4844660" cy="379784"/>
              </a:xfrm>
              <a:prstGeom prst="rect">
                <a:avLst/>
              </a:prstGeom>
              <a:blipFill>
                <a:blip r:embed="rId2"/>
                <a:stretch>
                  <a:fillRect l="-1006" t="-8065" r="-377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D8C936F-E0CF-A395-CD7D-DDA48E20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321897"/>
            <a:ext cx="5504180" cy="4128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32972AF-6D30-3F3C-15B5-03DF8FF2BFE2}"/>
                  </a:ext>
                </a:extLst>
              </p:cNvPr>
              <p:cNvSpPr/>
              <p:nvPr/>
            </p:nvSpPr>
            <p:spPr>
              <a:xfrm>
                <a:off x="7772400" y="2914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32972AF-6D30-3F3C-15B5-03DF8FF2B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914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F636E2-4E3A-0D35-9AC8-3DC87BD6505F}"/>
                  </a:ext>
                </a:extLst>
              </p:cNvPr>
              <p:cNvSpPr/>
              <p:nvPr/>
            </p:nvSpPr>
            <p:spPr>
              <a:xfrm>
                <a:off x="7620000" y="4495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F636E2-4E3A-0D35-9AC8-3DC87BD6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495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3A78A61-8BE4-823F-A077-63FB483512FD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372600" y="3409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6414B86-6D8D-10F3-FA84-D104EDBD263A}"/>
              </a:ext>
            </a:extLst>
          </p:cNvPr>
          <p:cNvCxnSpPr>
            <a:cxnSpLocks/>
            <a:stCxn id="3" idx="1"/>
            <a:endCxn id="2" idx="1"/>
          </p:cNvCxnSpPr>
          <p:nvPr/>
        </p:nvCxnSpPr>
        <p:spPr>
          <a:xfrm rot="10800000" flipH="1">
            <a:off x="7620000" y="3409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6CBDB6-B5CF-CFEE-CF65-CDB23F660C49}"/>
                  </a:ext>
                </a:extLst>
              </p:cNvPr>
              <p:cNvSpPr txBox="1"/>
              <p:nvPr/>
            </p:nvSpPr>
            <p:spPr>
              <a:xfrm>
                <a:off x="5930899" y="371096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6CBDB6-B5CF-CFEE-CF65-CDB23F660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99" y="3710968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9A8FA-8406-A252-8691-901241C7DA51}"/>
                  </a:ext>
                </a:extLst>
              </p:cNvPr>
              <p:cNvSpPr txBox="1"/>
              <p:nvPr/>
            </p:nvSpPr>
            <p:spPr>
              <a:xfrm>
                <a:off x="9601349" y="3710968"/>
                <a:ext cx="23413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IPE </a:t>
                </a:r>
                <a:r>
                  <a:rPr lang="fr-FR" dirty="0"/>
                  <a:t>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𝑖𝑡𝑒𝑟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itérations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9A8FA-8406-A252-8691-901241C7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349" y="3710968"/>
                <a:ext cx="2341375" cy="646331"/>
              </a:xfrm>
              <a:prstGeom prst="rect">
                <a:avLst/>
              </a:prstGeom>
              <a:blipFill>
                <a:blip r:embed="rId7"/>
                <a:stretch>
                  <a:fillRect l="-2083" t="-5660" r="-416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69395-4EAF-C87E-89F9-D199EABF09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81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optimales</a:t>
            </a:r>
          </a:p>
        </p:txBody>
      </p:sp>
      <p:grpSp>
        <p:nvGrpSpPr>
          <p:cNvPr id="54" name="object 41">
            <a:extLst>
              <a:ext uri="{FF2B5EF4-FFF2-40B4-BE49-F238E27FC236}">
                <a16:creationId xmlns:a16="http://schemas.microsoft.com/office/drawing/2014/main" id="{3C3E138B-7E9B-B8DD-4644-C13DB76F2CF6}"/>
              </a:ext>
            </a:extLst>
          </p:cNvPr>
          <p:cNvGrpSpPr/>
          <p:nvPr/>
        </p:nvGrpSpPr>
        <p:grpSpPr>
          <a:xfrm>
            <a:off x="1306196" y="2026300"/>
            <a:ext cx="2639060" cy="2180590"/>
            <a:chOff x="3091942" y="2326385"/>
            <a:chExt cx="2639060" cy="2180590"/>
          </a:xfrm>
        </p:grpSpPr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B104C162-87BE-CF49-C52E-2CC4D4A525A1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5CCBA71-C15E-0D58-8008-8C39CC34B61B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B473FA0A-EE44-2448-A2BF-4954055680CB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54FC232-E8F9-2DB6-1B78-FF186C557693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72C946E7-FD2C-BC54-8E6B-3B269F6215DF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7">
            <a:extLst>
              <a:ext uri="{FF2B5EF4-FFF2-40B4-BE49-F238E27FC236}">
                <a16:creationId xmlns:a16="http://schemas.microsoft.com/office/drawing/2014/main" id="{D906382D-07F6-D712-3B5B-35A381D4B8B8}"/>
              </a:ext>
            </a:extLst>
          </p:cNvPr>
          <p:cNvSpPr txBox="1"/>
          <p:nvPr/>
        </p:nvSpPr>
        <p:spPr>
          <a:xfrm>
            <a:off x="1239139" y="1942481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grpSp>
        <p:nvGrpSpPr>
          <p:cNvPr id="61" name="object 48">
            <a:extLst>
              <a:ext uri="{FF2B5EF4-FFF2-40B4-BE49-F238E27FC236}">
                <a16:creationId xmlns:a16="http://schemas.microsoft.com/office/drawing/2014/main" id="{DA88ACFE-097C-91F0-8001-B95C01D30617}"/>
              </a:ext>
            </a:extLst>
          </p:cNvPr>
          <p:cNvGrpSpPr/>
          <p:nvPr/>
        </p:nvGrpSpPr>
        <p:grpSpPr>
          <a:xfrm>
            <a:off x="2286000" y="1822592"/>
            <a:ext cx="4100195" cy="2387600"/>
            <a:chOff x="4071746" y="2122677"/>
            <a:chExt cx="4100195" cy="2387600"/>
          </a:xfrm>
        </p:grpSpPr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9DAC237E-E0E0-0C6B-2E92-5494919EC4F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50">
              <a:extLst>
                <a:ext uri="{FF2B5EF4-FFF2-40B4-BE49-F238E27FC236}">
                  <a16:creationId xmlns:a16="http://schemas.microsoft.com/office/drawing/2014/main" id="{53298841-B5F8-B4AE-A7A2-B9FACFE9F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86" y="2468673"/>
              <a:ext cx="181086" cy="233949"/>
            </a:xfrm>
            <a:prstGeom prst="rect">
              <a:avLst/>
            </a:prstGeom>
          </p:spPr>
        </p:pic>
        <p:pic>
          <p:nvPicPr>
            <p:cNvPr id="64" name="object 51">
              <a:extLst>
                <a:ext uri="{FF2B5EF4-FFF2-40B4-BE49-F238E27FC236}">
                  <a16:creationId xmlns:a16="http://schemas.microsoft.com/office/drawing/2014/main" id="{B6103543-BE96-A420-5232-085D255F3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746" y="3893311"/>
              <a:ext cx="175260" cy="240792"/>
            </a:xfrm>
            <a:prstGeom prst="rect">
              <a:avLst/>
            </a:prstGeom>
          </p:spPr>
        </p:pic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929DDD7D-0B2C-8426-B150-5BEADE5AFFE6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C70390C0-B16B-28EC-1DA8-8E8EF4FF2BEE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2CABA447-AAE8-661E-DFDA-5BFBB68F85AB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5AFBAF2-EFE8-97EF-F1C5-84D42280EFCC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B9B954F0-1337-250D-2D00-6341B0BC5E33}"/>
                </a:ext>
              </a:extLst>
            </p:cNvPr>
            <p:cNvSpPr/>
            <p:nvPr/>
          </p:nvSpPr>
          <p:spPr>
            <a:xfrm>
              <a:off x="5711697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20D1640B-453F-5E95-0FE2-AA1D44B42DB1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01B6036-8D59-7645-6CA1-953EEEFAE8EC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59">
            <a:extLst>
              <a:ext uri="{FF2B5EF4-FFF2-40B4-BE49-F238E27FC236}">
                <a16:creationId xmlns:a16="http://schemas.microsoft.com/office/drawing/2014/main" id="{F48C0809-5835-00E5-03DD-0B229009D7D0}"/>
              </a:ext>
            </a:extLst>
          </p:cNvPr>
          <p:cNvSpPr txBox="1"/>
          <p:nvPr/>
        </p:nvSpPr>
        <p:spPr>
          <a:xfrm>
            <a:off x="3049017" y="3739785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6B38ED20-F7B9-12D3-6C91-72C24E0E315D}"/>
              </a:ext>
            </a:extLst>
          </p:cNvPr>
          <p:cNvSpPr txBox="1"/>
          <p:nvPr/>
        </p:nvSpPr>
        <p:spPr>
          <a:xfrm>
            <a:off x="6535039" y="3577428"/>
            <a:ext cx="51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15" baseline="-15325" dirty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62159400-DA80-8D71-02B5-40CCC37E078E}"/>
              </a:ext>
            </a:extLst>
          </p:cNvPr>
          <p:cNvSpPr txBox="1"/>
          <p:nvPr/>
        </p:nvSpPr>
        <p:spPr>
          <a:xfrm>
            <a:off x="6554851" y="1581546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E8E2C51-F375-8661-D699-D1BDCDF46D4A}"/>
              </a:ext>
            </a:extLst>
          </p:cNvPr>
          <p:cNvSpPr txBox="1"/>
          <p:nvPr/>
        </p:nvSpPr>
        <p:spPr>
          <a:xfrm>
            <a:off x="3039619" y="1374282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35A19CDB-B5D5-595F-2A12-6B92E34D94B9}"/>
              </a:ext>
            </a:extLst>
          </p:cNvPr>
          <p:cNvSpPr txBox="1"/>
          <p:nvPr/>
        </p:nvSpPr>
        <p:spPr>
          <a:xfrm>
            <a:off x="3311271" y="1615074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87EB4B03-E1D1-740D-D2A8-409A9A0E55A8}"/>
              </a:ext>
            </a:extLst>
          </p:cNvPr>
          <p:cNvSpPr/>
          <p:nvPr/>
        </p:nvSpPr>
        <p:spPr>
          <a:xfrm>
            <a:off x="3925952" y="1964832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8F6DCA7D-5E83-317F-1D42-F3818F2AA66E}"/>
              </a:ext>
            </a:extLst>
          </p:cNvPr>
          <p:cNvSpPr txBox="1"/>
          <p:nvPr/>
        </p:nvSpPr>
        <p:spPr>
          <a:xfrm>
            <a:off x="4828795" y="1632728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D60FB1C1-B32D-EBFB-DB28-396F33094049}"/>
              </a:ext>
            </a:extLst>
          </p:cNvPr>
          <p:cNvSpPr txBox="1"/>
          <p:nvPr/>
        </p:nvSpPr>
        <p:spPr>
          <a:xfrm>
            <a:off x="4606799" y="126087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8B284836-DF54-A059-DDA5-53F876C42634}"/>
              </a:ext>
            </a:extLst>
          </p:cNvPr>
          <p:cNvSpPr txBox="1"/>
          <p:nvPr/>
        </p:nvSpPr>
        <p:spPr>
          <a:xfrm>
            <a:off x="3931794" y="2496581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10AAB77-4FC0-1535-3116-038B25A32CB7}"/>
              </a:ext>
            </a:extLst>
          </p:cNvPr>
          <p:cNvSpPr txBox="1"/>
          <p:nvPr/>
        </p:nvSpPr>
        <p:spPr>
          <a:xfrm>
            <a:off x="3709798" y="2122516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AB7CF249-51F0-C5F8-A1BF-0662A73FA698}"/>
              </a:ext>
            </a:extLst>
          </p:cNvPr>
          <p:cNvSpPr txBox="1"/>
          <p:nvPr/>
        </p:nvSpPr>
        <p:spPr>
          <a:xfrm>
            <a:off x="3898519" y="3278343"/>
            <a:ext cx="27559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884D3FBC-CB47-887B-2985-23F2492A27B6}"/>
              </a:ext>
            </a:extLst>
          </p:cNvPr>
          <p:cNvSpPr txBox="1"/>
          <p:nvPr/>
        </p:nvSpPr>
        <p:spPr>
          <a:xfrm>
            <a:off x="3676524" y="2906487"/>
            <a:ext cx="63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7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4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5D60C050-178D-E97F-5691-916C300D77BD}"/>
              </a:ext>
            </a:extLst>
          </p:cNvPr>
          <p:cNvSpPr txBox="1"/>
          <p:nvPr/>
        </p:nvSpPr>
        <p:spPr>
          <a:xfrm>
            <a:off x="4823969" y="4227540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898D5534-3877-F6DA-E346-6FB9317A6EE0}"/>
              </a:ext>
            </a:extLst>
          </p:cNvPr>
          <p:cNvSpPr txBox="1"/>
          <p:nvPr/>
        </p:nvSpPr>
        <p:spPr>
          <a:xfrm>
            <a:off x="4601973" y="385416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/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évalue non pas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quelconque</a:t>
                </a:r>
                <a:r>
                  <a:rPr lang="en-US" dirty="0"/>
                  <a:t> mais </a:t>
                </a:r>
                <a:r>
                  <a:rPr lang="en-US" dirty="0" err="1"/>
                  <a:t>directment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la politique </a:t>
                </a:r>
                <a:r>
                  <a:rPr lang="en-US" dirty="0" err="1"/>
                  <a:t>optimale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blipFill>
                <a:blip r:embed="rId6"/>
                <a:stretch>
                  <a:fillRect l="-143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/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/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18E39-D209-7E5C-16CC-FD64D9F51E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77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934F8AE8-1021-3958-E662-ACF0DACF5EE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Value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317B2-C07F-1356-B13E-093FBFEB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62" y="2454825"/>
            <a:ext cx="5442601" cy="408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/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5D666CF-9389-B387-9129-B91134BDF6D5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 rot="10800000" flipH="1">
            <a:off x="8180013" y="3886200"/>
            <a:ext cx="1752600" cy="12700"/>
          </a:xfrm>
          <a:prstGeom prst="curvedConnector5">
            <a:avLst>
              <a:gd name="adj1" fmla="val -13043"/>
              <a:gd name="adj2" fmla="val 7275000"/>
              <a:gd name="adj3" fmla="val 1130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/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Évaluation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la politique optimale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blipFill>
                <a:blip r:embed="rId5"/>
                <a:stretch>
                  <a:fillRect l="-1468" t="-9836" r="-81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388D69-1AA0-6971-2878-D1258C19BCAB}"/>
              </a:ext>
            </a:extLst>
          </p:cNvPr>
          <p:cNvSpPr txBox="1"/>
          <p:nvPr/>
        </p:nvSpPr>
        <p:spPr>
          <a:xfrm>
            <a:off x="381000" y="1301386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Value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/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9061C-E086-EC7C-701D-0E70A7EB0C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5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06CA5-41F5-B59B-E655-70566D5C4798}"/>
              </a:ext>
            </a:extLst>
          </p:cNvPr>
          <p:cNvSpPr txBox="1"/>
          <p:nvPr/>
        </p:nvSpPr>
        <p:spPr>
          <a:xfrm>
            <a:off x="759078" y="1388150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Avantages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Converge rapidement vers la solution optimale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Fortes fondations mathématiques</a:t>
            </a:r>
          </a:p>
          <a:p>
            <a:endParaRPr lang="en-US" dirty="0"/>
          </a:p>
          <a:p>
            <a:r>
              <a:rPr lang="en-US" dirty="0" err="1"/>
              <a:t>Inconvénients</a:t>
            </a:r>
            <a:r>
              <a:rPr lang="en-US" dirty="0"/>
              <a:t> 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Adaptés</a:t>
            </a:r>
            <a:r>
              <a:rPr lang="en-US" dirty="0"/>
              <a:t> à des petits </a:t>
            </a:r>
            <a:r>
              <a:rPr lang="en-US" dirty="0" err="1"/>
              <a:t>espaces</a:t>
            </a:r>
            <a:r>
              <a:rPr lang="en-US" dirty="0"/>
              <a:t> </a:t>
            </a:r>
            <a:r>
              <a:rPr lang="en-US" dirty="0" err="1"/>
              <a:t>d’observations</a:t>
            </a:r>
            <a:r>
              <a:rPr lang="en-US" dirty="0"/>
              <a:t>/actions </a:t>
            </a:r>
            <a:r>
              <a:rPr lang="en-US" dirty="0" err="1"/>
              <a:t>discrets</a:t>
            </a:r>
            <a:r>
              <a:rPr lang="en-US" dirty="0"/>
              <a:t> (</a:t>
            </a:r>
            <a:r>
              <a:rPr lang="en-US" dirty="0" err="1"/>
              <a:t>finis</a:t>
            </a:r>
            <a:r>
              <a:rPr lang="en-US" dirty="0"/>
              <a:t>) et non </a:t>
            </a:r>
            <a:r>
              <a:rPr lang="en-US" dirty="0" err="1"/>
              <a:t>continus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Model-Based : </a:t>
            </a:r>
            <a:r>
              <a:rPr lang="en-US" dirty="0" err="1"/>
              <a:t>nécessite</a:t>
            </a:r>
            <a:r>
              <a:rPr lang="en-US" dirty="0"/>
              <a:t> </a:t>
            </a:r>
            <a:r>
              <a:rPr lang="en-US" dirty="0" err="1"/>
              <a:t>d’avoir</a:t>
            </a:r>
            <a:r>
              <a:rPr lang="en-US" dirty="0"/>
              <a:t> </a:t>
            </a:r>
            <a:r>
              <a:rPr lang="en-US" dirty="0" err="1"/>
              <a:t>accès</a:t>
            </a:r>
            <a:r>
              <a:rPr lang="en-US" dirty="0"/>
              <a:t> au </a:t>
            </a:r>
            <a:r>
              <a:rPr lang="en-US" dirty="0" err="1"/>
              <a:t>modèle</a:t>
            </a:r>
            <a:r>
              <a:rPr lang="en-US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E48E2-42CB-11C0-E247-D50B8E369B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03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639810" y="2479058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 de la 1</a:t>
            </a:r>
            <a:r>
              <a:rPr lang="fr-FR" spc="-20" baseline="30000" dirty="0"/>
              <a:t>ère</a:t>
            </a:r>
            <a:r>
              <a:rPr lang="fr-FR" spc="-20" dirty="0"/>
              <a:t> formation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40" dirty="0"/>
              <a:t>Des questions ?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B318E-1DD2-40DF-E5B8-07D3C4243D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63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FD014-5E51-7E07-1B65-881C91212339}"/>
              </a:ext>
            </a:extLst>
          </p:cNvPr>
          <p:cNvSpPr txBox="1"/>
          <p:nvPr/>
        </p:nvSpPr>
        <p:spPr>
          <a:xfrm>
            <a:off x="762000" y="1676400"/>
            <a:ext cx="86731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fr-FR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: </a:t>
            </a:r>
            <a:r>
              <a:rPr lang="en-US" dirty="0">
                <a:latin typeface="Roboto" panose="02000000000000000000" pitchFamily="2" charset="0"/>
                <a:hlinkClick r:id="rId3"/>
              </a:rPr>
              <a:t>https://lilianweng.github.io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fr-FR" dirty="0"/>
              <a:t>GitHub formation (slides &amp; code) : </a:t>
            </a:r>
            <a:r>
              <a:rPr lang="fr-FR" dirty="0">
                <a:hlinkClick r:id="rId4"/>
              </a:rPr>
              <a:t>github.com/</a:t>
            </a:r>
            <a:r>
              <a:rPr lang="fr-FR" dirty="0" err="1">
                <a:hlinkClick r:id="rId4"/>
              </a:rPr>
              <a:t>tboulet</a:t>
            </a:r>
            <a:r>
              <a:rPr lang="fr-FR" dirty="0">
                <a:hlinkClick r:id="rId4"/>
              </a:rPr>
              <a:t>/Formation-Reinforcement-Learning</a:t>
            </a:r>
            <a:endParaRPr lang="fr-FR" dirty="0"/>
          </a:p>
          <a:p>
            <a:endParaRPr lang="en-US" dirty="0"/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EA6551A-7075-E908-65F8-CD03625BDB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Sources et ressources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6B124-8A1A-28C1-67CA-097906BC23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interaction env./agent</a:t>
            </a:r>
            <a:endParaRPr sz="4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0A00A-56AA-B784-4198-326F283EFA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1247" y="1822704"/>
            <a:ext cx="6708648" cy="2525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140578" y="2035555"/>
            <a:ext cx="5544820" cy="368241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Apprentissage</a:t>
            </a:r>
            <a:r>
              <a:rPr spc="-105" dirty="0"/>
              <a:t> </a:t>
            </a:r>
            <a:r>
              <a:rPr spc="5" dirty="0"/>
              <a:t>par </a:t>
            </a:r>
            <a:r>
              <a:rPr spc="-1340" dirty="0"/>
              <a:t> </a:t>
            </a:r>
            <a:r>
              <a:rPr spc="-40" dirty="0" err="1"/>
              <a:t>Renforcemen</a:t>
            </a:r>
            <a:r>
              <a:rPr lang="en-US" spc="-40" dirty="0" err="1"/>
              <a:t>t</a:t>
            </a:r>
            <a:endParaRPr lang="en-US" spc="-4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en-US" spc="-40" dirty="0"/>
          </a:p>
          <a:p>
            <a:pPr marL="605155" marR="5080" indent="-593090" algn="ctr">
              <a:lnSpc>
                <a:spcPts val="6480"/>
              </a:lnSpc>
              <a:spcBef>
                <a:spcPts val="915"/>
              </a:spcBef>
            </a:pPr>
            <a:r>
              <a:rPr lang="en-US" spc="-40" dirty="0" err="1"/>
              <a:t>Partie</a:t>
            </a:r>
            <a:r>
              <a:rPr lang="en-US" spc="-40" dirty="0"/>
              <a:t> II</a:t>
            </a:r>
            <a:endParaRPr lang="fr-FR" spc="-40" dirty="0"/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D96"/>
                </a:solidFill>
                <a:latin typeface="Calibri"/>
                <a:cs typeface="Calibri"/>
              </a:rPr>
              <a:t>Par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5291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51EBAC-2357-2B4E-E2A5-A082C5C550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2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22C1F3F-4999-02EA-FCF9-F534E1ECFDB8}"/>
              </a:ext>
            </a:extLst>
          </p:cNvPr>
          <p:cNvSpPr txBox="1"/>
          <p:nvPr/>
        </p:nvSpPr>
        <p:spPr>
          <a:xfrm>
            <a:off x="7320817" y="1235382"/>
            <a:ext cx="3605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se place dans le cadre d’un </a:t>
            </a:r>
            <a:r>
              <a:rPr lang="fr-FR" dirty="0">
                <a:solidFill>
                  <a:srgbClr val="FF0000"/>
                </a:solidFill>
              </a:rPr>
              <a:t>MDP</a:t>
            </a:r>
            <a:r>
              <a:rPr lang="fr-FR" dirty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/>
              <a:t>Environnement Markovien</a:t>
            </a:r>
          </a:p>
          <a:p>
            <a:pPr marL="285750" indent="-285750">
              <a:buFontTx/>
              <a:buChar char="-"/>
            </a:pPr>
            <a:r>
              <a:rPr lang="fr-FR" dirty="0"/>
              <a:t>Parfaitement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blipFill>
                <a:blip r:embed="rId10"/>
                <a:stretch>
                  <a:fillRect l="-1673" t="-8197" r="-5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A0CDEBF9-834B-D4A1-C66D-0AE1A7DA2E1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89E85-2AAA-1E5A-C2DD-9792AAED7F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0396562-E6B6-46EF-1AC5-A5C96CD9851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11F06-EAE4-F523-4B57-8E50B785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126" y="4385944"/>
            <a:ext cx="5243808" cy="1685925"/>
          </a:xfrm>
          <a:prstGeom prst="rect">
            <a:avLst/>
          </a:prstGeom>
        </p:spPr>
      </p:pic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88B2CCDB-F784-357E-0D15-0AA5C31F01BD}"/>
              </a:ext>
            </a:extLst>
          </p:cNvPr>
          <p:cNvSpPr/>
          <p:nvPr/>
        </p:nvSpPr>
        <p:spPr>
          <a:xfrm rot="10800000">
            <a:off x="3879926" y="4119244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AB44D17E-6FD8-7F73-D8E6-F89107D2D8D1}"/>
              </a:ext>
            </a:extLst>
          </p:cNvPr>
          <p:cNvSpPr/>
          <p:nvPr/>
        </p:nvSpPr>
        <p:spPr>
          <a:xfrm rot="10800000">
            <a:off x="7156526" y="4119244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0F6208E7-D43F-DD62-422B-AD99301610EE}"/>
              </a:ext>
            </a:extLst>
          </p:cNvPr>
          <p:cNvSpPr/>
          <p:nvPr/>
        </p:nvSpPr>
        <p:spPr>
          <a:xfrm rot="10800000">
            <a:off x="7666397" y="4119244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AFB7A-46D8-FF43-31A1-AB506B6297C7}"/>
              </a:ext>
            </a:extLst>
          </p:cNvPr>
          <p:cNvSpPr txBox="1"/>
          <p:nvPr/>
        </p:nvSpPr>
        <p:spPr>
          <a:xfrm>
            <a:off x="5614061" y="420127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DB04C-6B70-A058-B019-E57EAC640D83}"/>
              </a:ext>
            </a:extLst>
          </p:cNvPr>
          <p:cNvSpPr txBox="1"/>
          <p:nvPr/>
        </p:nvSpPr>
        <p:spPr>
          <a:xfrm>
            <a:off x="3998995" y="3814017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7B770-DB1D-496C-E724-7F8CC147A9F6}"/>
              </a:ext>
            </a:extLst>
          </p:cNvPr>
          <p:cNvSpPr txBox="1"/>
          <p:nvPr/>
        </p:nvSpPr>
        <p:spPr>
          <a:xfrm>
            <a:off x="7259062" y="3814017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75802-4011-0A66-2324-AD35FDF7314E}"/>
              </a:ext>
            </a:extLst>
          </p:cNvPr>
          <p:cNvSpPr txBox="1"/>
          <p:nvPr/>
        </p:nvSpPr>
        <p:spPr>
          <a:xfrm>
            <a:off x="7734191" y="3814017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D179E4-762C-9B9D-5667-8F3C90487B3B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452217" y="4957872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4B0BCA-B0F9-7D30-04EA-97D243046177}"/>
              </a:ext>
            </a:extLst>
          </p:cNvPr>
          <p:cNvCxnSpPr>
            <a:cxnSpLocks/>
          </p:cNvCxnSpPr>
          <p:nvPr/>
        </p:nvCxnSpPr>
        <p:spPr>
          <a:xfrm>
            <a:off x="3816761" y="3621669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E68D66-3389-F7E4-87C3-E01875CE0A15}"/>
              </a:ext>
            </a:extLst>
          </p:cNvPr>
          <p:cNvCxnSpPr>
            <a:cxnSpLocks/>
          </p:cNvCxnSpPr>
          <p:nvPr/>
        </p:nvCxnSpPr>
        <p:spPr>
          <a:xfrm>
            <a:off x="5345545" y="4201278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468461-02BF-E2C2-5011-7479C080E22D}"/>
                  </a:ext>
                </a:extLst>
              </p:cNvPr>
              <p:cNvSpPr txBox="1"/>
              <p:nvPr/>
            </p:nvSpPr>
            <p:spPr>
              <a:xfrm>
                <a:off x="4937097" y="3606263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468461-02BF-E2C2-5011-7479C080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097" y="3606263"/>
                <a:ext cx="779316" cy="646331"/>
              </a:xfrm>
              <a:prstGeom prst="rect">
                <a:avLst/>
              </a:prstGeom>
              <a:blipFill>
                <a:blip r:embed="rId3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C46838-ADA6-D7F7-0566-3A9D9E1DAD0D}"/>
                  </a:ext>
                </a:extLst>
              </p:cNvPr>
              <p:cNvSpPr txBox="1"/>
              <p:nvPr/>
            </p:nvSpPr>
            <p:spPr>
              <a:xfrm>
                <a:off x="3136362" y="3260067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C46838-ADA6-D7F7-0566-3A9D9E1DA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362" y="3260067"/>
                <a:ext cx="1648336" cy="369332"/>
              </a:xfrm>
              <a:prstGeom prst="rect">
                <a:avLst/>
              </a:prstGeom>
              <a:blipFill>
                <a:blip r:embed="rId4"/>
                <a:stretch>
                  <a:fillRect l="-2583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E98498-B2CB-8025-4FED-A7C36A7BED08}"/>
              </a:ext>
            </a:extLst>
          </p:cNvPr>
          <p:cNvCxnSpPr>
            <a:cxnSpLocks/>
            <a:stCxn id="19" idx="2"/>
            <a:endCxn id="12" idx="2"/>
          </p:cNvCxnSpPr>
          <p:nvPr/>
        </p:nvCxnSpPr>
        <p:spPr>
          <a:xfrm flipH="1">
            <a:off x="8038991" y="3991001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FA7668-0125-CCEC-DDD0-F565E230907A}"/>
              </a:ext>
            </a:extLst>
          </p:cNvPr>
          <p:cNvSpPr txBox="1"/>
          <p:nvPr/>
        </p:nvSpPr>
        <p:spPr>
          <a:xfrm>
            <a:off x="8379836" y="3621669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049429-4AAF-F05A-6793-A2593FD20CE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275997" y="4957872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482FC96-4DC9-DC09-80CF-88FD96156DA3}"/>
              </a:ext>
            </a:extLst>
          </p:cNvPr>
          <p:cNvSpPr txBox="1"/>
          <p:nvPr/>
        </p:nvSpPr>
        <p:spPr>
          <a:xfrm>
            <a:off x="8219769" y="6021359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D698DA-8B67-BCF2-7DCE-507700D81DBF}"/>
                  </a:ext>
                </a:extLst>
              </p:cNvPr>
              <p:cNvSpPr txBox="1"/>
              <p:nvPr/>
            </p:nvSpPr>
            <p:spPr>
              <a:xfrm>
                <a:off x="2627553" y="1776344"/>
                <a:ext cx="71009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représente</a:t>
                </a:r>
                <a:r>
                  <a:rPr lang="en-US" dirty="0"/>
                  <a:t> la distance à la rive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 {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′é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loigner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rapprocher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fr-FR" b="0" dirty="0"/>
                  <a:t>, à chaque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b="0" dirty="0"/>
                  <a:t> (punition tant que la rive n’est pas atteinte)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D698DA-8B67-BCF2-7DCE-507700D81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553" y="1776344"/>
                <a:ext cx="7100983" cy="923330"/>
              </a:xfrm>
              <a:prstGeom prst="rect">
                <a:avLst/>
              </a:prstGeom>
              <a:blipFill>
                <a:blip r:embed="rId5"/>
                <a:stretch>
                  <a:fillRect l="-68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D7368-B704-FB7C-07A9-30000A7EDE35}"/>
                  </a:ext>
                </a:extLst>
              </p:cNvPr>
              <p:cNvSpPr txBox="1"/>
              <p:nvPr/>
            </p:nvSpPr>
            <p:spPr>
              <a:xfrm>
                <a:off x="2627553" y="2618860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État initial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État terminal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D7368-B704-FB7C-07A9-30000A7E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553" y="2618860"/>
                <a:ext cx="2719452" cy="646331"/>
              </a:xfrm>
              <a:prstGeom prst="rect">
                <a:avLst/>
              </a:prstGeom>
              <a:blipFill>
                <a:blip r:embed="rId6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D56889B-2AE8-BB90-D0FE-6F922533D63C}"/>
              </a:ext>
            </a:extLst>
          </p:cNvPr>
          <p:cNvSpPr txBox="1"/>
          <p:nvPr/>
        </p:nvSpPr>
        <p:spPr>
          <a:xfrm>
            <a:off x="2824269" y="6015403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94BBE0-FD31-4547-59BF-3EEED88735F3}"/>
              </a:ext>
            </a:extLst>
          </p:cNvPr>
          <p:cNvSpPr/>
          <p:nvPr/>
        </p:nvSpPr>
        <p:spPr>
          <a:xfrm>
            <a:off x="2463463" y="1776344"/>
            <a:ext cx="7265073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1991AA-3D6C-3461-8C8A-772061AACD06}"/>
              </a:ext>
            </a:extLst>
          </p:cNvPr>
          <p:cNvSpPr txBox="1"/>
          <p:nvPr/>
        </p:nvSpPr>
        <p:spPr>
          <a:xfrm>
            <a:off x="3179677" y="1243854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OceanEnv</a:t>
            </a:r>
            <a:r>
              <a:rPr lang="fr-FR" dirty="0"/>
              <a:t> : exemple d’environnement custom avec Gym :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945AB5-ECE4-CA7A-B787-2004B157FB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8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/>
      <p:bldP spid="12" grpId="0"/>
      <p:bldP spid="16" grpId="0"/>
      <p:bldP spid="17" grpId="0"/>
      <p:bldP spid="19" grpId="0"/>
      <p:bldP spid="21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302249" y="1895475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49" y="1895475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5149849" y="3476625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49" y="3476625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902449" y="2390775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5149849" y="2390775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673349" y="257918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349" y="2579183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7054850" y="2486850"/>
                <a:ext cx="2438400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850" y="2486850"/>
                <a:ext cx="2438400" cy="956480"/>
              </a:xfrm>
              <a:prstGeom prst="rect">
                <a:avLst/>
              </a:prstGeom>
              <a:blipFill>
                <a:blip r:embed="rId6"/>
                <a:stretch>
                  <a:fillRect t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751729" y="125360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de RL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1676400" y="1676400"/>
            <a:ext cx="845820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1712258" y="3232699"/>
                <a:ext cx="3200401" cy="1057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58" y="3232699"/>
                <a:ext cx="3200401" cy="1057341"/>
              </a:xfrm>
              <a:prstGeom prst="rect">
                <a:avLst/>
              </a:prstGeom>
              <a:blipFill>
                <a:blip r:embed="rId7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>
            <a:extLst>
              <a:ext uri="{FF2B5EF4-FFF2-40B4-BE49-F238E27FC236}">
                <a16:creationId xmlns:a16="http://schemas.microsoft.com/office/drawing/2014/main" id="{D6271245-08C9-5F09-19AF-DE80A0D607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3245-1DD9-5D62-2EC3-2E0E7CE83C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24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8194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Monte Carlo Methods</a:t>
            </a:r>
            <a:endParaRPr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CF5D1-796D-283B-536F-3ACAB56379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8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C08EE5B3-E3F5-B87B-2543-9A23722508C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Apprendre par l’interaction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apprendre</a:t>
                </a: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/>
                  <a:t> à partir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observés. 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blipFill>
                <a:blip r:embed="rId4"/>
                <a:stretch>
                  <a:fillRect l="-1036" t="-10000" r="-2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/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1 épisode)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un 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/>
                  <a:t> où on observe des états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blipFill>
                <a:blip r:embed="rId5"/>
                <a:stretch>
                  <a:fillRect l="-1094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/>
              <p:nvPr/>
            </p:nvSpPr>
            <p:spPr>
              <a:xfrm>
                <a:off x="381000" y="3613087"/>
                <a:ext cx="47014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épisodes)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moyenne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613087"/>
                <a:ext cx="4701415" cy="923330"/>
              </a:xfrm>
              <a:prstGeom prst="rect">
                <a:avLst/>
              </a:prstGeom>
              <a:blipFill>
                <a:blip r:embed="rId6"/>
                <a:stretch>
                  <a:fillRect l="-1167" t="-3974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3178DA-4942-6F45-7601-8882A10019CC}"/>
              </a:ext>
            </a:extLst>
          </p:cNvPr>
          <p:cNvSpPr txBox="1"/>
          <p:nvPr/>
        </p:nvSpPr>
        <p:spPr>
          <a:xfrm>
            <a:off x="6345116" y="39628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/>
              <p:nvPr/>
            </p:nvSpPr>
            <p:spPr>
              <a:xfrm>
                <a:off x="5529163" y="3581400"/>
                <a:ext cx="626190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couples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observ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moyenne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3" y="3581400"/>
                <a:ext cx="6261907" cy="923330"/>
              </a:xfrm>
              <a:prstGeom prst="rect">
                <a:avLst/>
              </a:prstGeom>
              <a:blipFill>
                <a:blip r:embed="rId7"/>
                <a:stretch>
                  <a:fillRect l="-779" t="-3974" b="-7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/>
              <p:nvPr/>
            </p:nvSpPr>
            <p:spPr>
              <a:xfrm>
                <a:off x="381000" y="4724986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tradeoff temps/variance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724986"/>
                <a:ext cx="381000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/>
              <p:nvPr/>
            </p:nvSpPr>
            <p:spPr>
              <a:xfrm>
                <a:off x="152400" y="5715000"/>
                <a:ext cx="12344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Avantages</a:t>
                </a:r>
                <a:r>
                  <a:rPr lang="fr-FR" dirty="0"/>
                  <a:t> : intuitif, mathématiquement vrai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l’estimateur</a:t>
                </a:r>
                <a:r>
                  <a:rPr lang="en-US" dirty="0"/>
                  <a:t> de MonteCarlo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</a:t>
                </a:r>
                <a:r>
                  <a:rPr lang="en-US" dirty="0" err="1"/>
                  <a:t>dit</a:t>
                </a:r>
                <a:r>
                  <a:rPr lang="en-US" dirty="0"/>
                  <a:t> non-</a:t>
                </a:r>
                <a:r>
                  <a:rPr lang="en-US" dirty="0" err="1"/>
                  <a:t>biaisé</a:t>
                </a:r>
                <a:endParaRPr lang="en-US" dirty="0"/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Inconvénients</a:t>
                </a:r>
                <a:r>
                  <a:rPr lang="en-US" dirty="0"/>
                  <a:t> : terminal, haute variance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715000"/>
                <a:ext cx="12344400" cy="646331"/>
              </a:xfrm>
              <a:prstGeom prst="rect">
                <a:avLst/>
              </a:prstGeom>
              <a:blipFill>
                <a:blip r:embed="rId9"/>
                <a:stretch>
                  <a:fillRect l="-395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26D3E554-8B45-040A-5E95-3D551D63A119}"/>
              </a:ext>
            </a:extLst>
          </p:cNvPr>
          <p:cNvSpPr/>
          <p:nvPr/>
        </p:nvSpPr>
        <p:spPr>
          <a:xfrm rot="16200000">
            <a:off x="4997306" y="5766001"/>
            <a:ext cx="369332" cy="91366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/>
              <p:nvPr/>
            </p:nvSpPr>
            <p:spPr>
              <a:xfrm>
                <a:off x="4825434" y="6325162"/>
                <a:ext cx="70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𝑀𝐶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34" y="6325162"/>
                <a:ext cx="7037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80997-0CA4-F7EA-7E33-63B6A109A8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0" grpId="0"/>
      <p:bldP spid="13" grpId="0"/>
      <p:bldP spid="16" grpId="0" animBg="1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FFA23-3A92-3225-6EFB-7ED4D625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05" y="2672635"/>
            <a:ext cx="990600" cy="92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57488-ACD8-C11F-5621-A33DA39E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05" y="2691684"/>
            <a:ext cx="990600" cy="9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4BEDB-F83F-3FAB-7326-B7212FFC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58" y="2672635"/>
            <a:ext cx="1007983" cy="92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BF66A-2D22-6B63-6F49-45AE8F2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72" y="2672634"/>
            <a:ext cx="989110" cy="923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D6832-AEF2-4814-4CBD-A3173F427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36" y="4532676"/>
            <a:ext cx="990600" cy="923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7BC0-2413-A4C8-0150-628E25B7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781" y="4556441"/>
            <a:ext cx="989110" cy="960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C9B871-7DBD-AAE6-319C-46AC3E592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317" y="4596619"/>
            <a:ext cx="969365" cy="946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A0BE74-7CF5-0BF1-C60A-E3D88104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" y="4532676"/>
            <a:ext cx="990600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/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blipFill>
                <a:blip r:embed="rId9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C58443-EAA8-1E7F-A467-6D350BBE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9" y="4556441"/>
            <a:ext cx="1007983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/>
              <p:nvPr/>
            </p:nvSpPr>
            <p:spPr>
              <a:xfrm>
                <a:off x="5659344" y="5461273"/>
                <a:ext cx="954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344" y="5461273"/>
                <a:ext cx="954364" cy="646331"/>
              </a:xfrm>
              <a:prstGeom prst="rect">
                <a:avLst/>
              </a:prstGeom>
              <a:blipFill>
                <a:blip r:embed="rId10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F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45" t="-699" r="-100980" b="-5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699" r="-980" b="-5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297B6C8-923F-278B-6C1E-900E1259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6" y="4033157"/>
            <a:ext cx="742777" cy="6923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44B98-E831-C667-FDCA-F3F79A92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136" y="5747045"/>
            <a:ext cx="742777" cy="721118"/>
          </a:xfrm>
          <a:prstGeom prst="rect">
            <a:avLst/>
          </a:prstGeom>
        </p:spPr>
      </p:pic>
      <p:sp>
        <p:nvSpPr>
          <p:cNvPr id="42" name="object 3">
            <a:extLst>
              <a:ext uri="{FF2B5EF4-FFF2-40B4-BE49-F238E27FC236}">
                <a16:creationId xmlns:a16="http://schemas.microsoft.com/office/drawing/2014/main" id="{BCF3012E-5CF2-9FA7-2F71-BB00F4405E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Apprendre par l’interaction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Environnement : morpion face à un adversaire jouant aléatoirement</a:t>
                </a:r>
              </a:p>
              <a:p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on </a:t>
                </a:r>
                <a:r>
                  <a:rPr lang="en-US" dirty="0" err="1"/>
                  <a:t>gagne</a:t>
                </a:r>
                <a:r>
                  <a:rPr lang="en-US" dirty="0"/>
                  <a:t>/</a:t>
                </a:r>
                <a:r>
                  <a:rPr lang="en-US" dirty="0" err="1"/>
                  <a:t>perd</a:t>
                </a:r>
                <a:r>
                  <a:rPr lang="en-US" dirty="0"/>
                  <a:t>, 0 </a:t>
                </a:r>
                <a:r>
                  <a:rPr lang="en-US" dirty="0" err="1"/>
                  <a:t>sinon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blipFill>
                <a:blip r:embed="rId12"/>
                <a:stretch>
                  <a:fillRect l="-743" t="-5660" r="-9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EDF03F-E5F3-017E-524E-6DACA61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6182419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/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terminal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blipFill>
                <a:blip r:embed="rId14"/>
                <a:stretch>
                  <a:fillRect l="-111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115B21E-AC37-6FE6-DFD7-2EBE5A36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202" y="3196578"/>
            <a:ext cx="745348" cy="68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C3018-D632-35E7-1322-5B9B5EED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36" y="4892915"/>
            <a:ext cx="755989" cy="692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/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/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/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/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/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59AAAC-661C-B772-EA57-C4198FB77CDA}"/>
              </a:ext>
            </a:extLst>
          </p:cNvPr>
          <p:cNvSpPr txBox="1"/>
          <p:nvPr/>
        </p:nvSpPr>
        <p:spPr>
          <a:xfrm>
            <a:off x="11457" y="413771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Episode 2 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401C6-9005-0ECF-42B9-07396D5A1F50}"/>
              </a:ext>
            </a:extLst>
          </p:cNvPr>
          <p:cNvSpPr txBox="1"/>
          <p:nvPr/>
        </p:nvSpPr>
        <p:spPr>
          <a:xfrm>
            <a:off x="37782" y="2350956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Episode 1 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E6053A-2D98-DAD4-672C-E3025253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274" y="2256962"/>
            <a:ext cx="767711" cy="71545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14ADBDD-4254-DC14-806D-156F76F777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441" y="65754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45" grpId="0"/>
      <p:bldP spid="7" grpId="0"/>
      <p:bldP spid="10" grpId="0"/>
      <p:bldP spid="12" grpId="0"/>
      <p:bldP spid="14" grpId="0"/>
      <p:bldP spid="16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667DCEE1-47F4-A3A5-511B-3399DF4D576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Remarque : cumulative vs. </a:t>
            </a:r>
            <a:r>
              <a:rPr lang="fr-FR" sz="4300" kern="0" dirty="0" err="1"/>
              <a:t>moving</a:t>
            </a:r>
            <a:r>
              <a:rPr lang="fr-FR" sz="4300" kern="0" dirty="0"/>
              <a:t> </a:t>
            </a:r>
            <a:r>
              <a:rPr lang="fr-FR" sz="4300" kern="0" dirty="0" err="1"/>
              <a:t>average</a:t>
            </a:r>
            <a:endParaRPr lang="fr-FR" sz="4300" kern="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FF7DA3-D7FD-9AED-22FF-4A2FCBC2BBD6}"/>
              </a:ext>
            </a:extLst>
          </p:cNvPr>
          <p:cNvSpPr/>
          <p:nvPr/>
        </p:nvSpPr>
        <p:spPr>
          <a:xfrm>
            <a:off x="457200" y="1459612"/>
            <a:ext cx="5169537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5DFB22-CC3D-7009-F43E-5364BD4D001F}"/>
              </a:ext>
            </a:extLst>
          </p:cNvPr>
          <p:cNvSpPr/>
          <p:nvPr/>
        </p:nvSpPr>
        <p:spPr>
          <a:xfrm>
            <a:off x="6184263" y="1369359"/>
            <a:ext cx="5550538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/>
              <p:nvPr/>
            </p:nvSpPr>
            <p:spPr>
              <a:xfrm>
                <a:off x="990600" y="1617010"/>
                <a:ext cx="4636137" cy="4891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à </a:t>
                </a:r>
                <a:r>
                  <a:rPr lang="en-US" dirty="0" err="1"/>
                  <a:t>l’infini</a:t>
                </a:r>
                <a:r>
                  <a:rPr lang="en-US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et politiques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Tous</a:t>
                </a:r>
                <a:r>
                  <a:rPr lang="en-US" dirty="0"/>
                  <a:t>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</a:t>
                </a:r>
                <a:r>
                  <a:rPr lang="en-US" dirty="0" err="1"/>
                  <a:t>autant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Exemple</a:t>
                </a:r>
                <a:r>
                  <a:rPr lang="en-US" dirty="0"/>
                  <a:t>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17010"/>
                <a:ext cx="4636137" cy="4891339"/>
              </a:xfrm>
              <a:prstGeom prst="rect">
                <a:avLst/>
              </a:prstGeom>
              <a:blipFill>
                <a:blip r:embed="rId2"/>
                <a:stretch>
                  <a:fillRect l="-1184" t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/>
              <p:nvPr/>
            </p:nvSpPr>
            <p:spPr>
              <a:xfrm>
                <a:off x="6603361" y="1617010"/>
                <a:ext cx="4826639" cy="484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se </a:t>
                </a:r>
                <a:r>
                  <a:rPr lang="en-US" dirty="0" err="1">
                    <a:solidFill>
                      <a:srgbClr val="FF0000"/>
                    </a:solidFill>
                  </a:rPr>
                  <a:t>rapproche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de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permanence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et politiques </a:t>
                </a:r>
                <a:r>
                  <a:rPr lang="en-US" dirty="0">
                    <a:solidFill>
                      <a:srgbClr val="FF0000"/>
                    </a:solidFill>
                  </a:rPr>
                  <a:t>non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récents</a:t>
                </a:r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plus</a:t>
                </a:r>
              </a:p>
              <a:p>
                <a:endParaRPr lang="en-US" dirty="0"/>
              </a:p>
              <a:p>
                <a:r>
                  <a:rPr lang="en-US" dirty="0"/>
                  <a:t>Exemple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,99 </m:t>
                    </m:r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,01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61" y="1617010"/>
                <a:ext cx="4826639" cy="4848828"/>
              </a:xfrm>
              <a:prstGeom prst="rect">
                <a:avLst/>
              </a:prstGeom>
              <a:blipFill>
                <a:blip r:embed="rId3"/>
                <a:stretch>
                  <a:fillRect l="-1010" t="-628" r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8A0BA-3B09-3F14-78FB-17DDAAC471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595" y="2271749"/>
            <a:ext cx="4402534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3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3992651" y="227174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31" y="590693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blipFill>
                <a:blip r:embed="rId10"/>
                <a:stretch>
                  <a:fillRect l="-1016" t="-3185" b="-9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/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Remarques d’implémentation : 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initialisés</a:t>
                </a:r>
                <a:r>
                  <a:rPr lang="en-US" dirty="0"/>
                  <a:t> </a:t>
                </a:r>
                <a:r>
                  <a:rPr lang="en-US" dirty="0" err="1"/>
                  <a:t>aléatoirement</a:t>
                </a:r>
                <a:r>
                  <a:rPr lang="en-US" dirty="0"/>
                  <a:t> et on </a:t>
                </a:r>
                <a:r>
                  <a:rPr lang="en-US" dirty="0" err="1"/>
                  <a:t>utilise</a:t>
                </a:r>
                <a:r>
                  <a:rPr lang="en-US" dirty="0"/>
                  <a:t> </a:t>
                </a:r>
                <a:r>
                  <a:rPr lang="en-US" b="1" dirty="0"/>
                  <a:t>moving average </a:t>
                </a:r>
                <a:r>
                  <a:rPr lang="en-US" dirty="0"/>
                  <a:t>pour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blipFill>
                <a:blip r:embed="rId11"/>
                <a:stretch>
                  <a:fillRect l="-101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B670F-9579-BBD3-513E-7CCCD39A00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0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/>
              <p:nvPr/>
            </p:nvSpPr>
            <p:spPr>
              <a:xfrm>
                <a:off x="7393131" y="1563800"/>
                <a:ext cx="3225178" cy="2095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L’agent possède une </a:t>
                </a:r>
                <a:r>
                  <a:rPr lang="fr-FR" u="sng" dirty="0"/>
                  <a:t>politique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fr-FR" dirty="0"/>
                  <a:t>ou</a:t>
                </a:r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dirty="0">
                    <a:latin typeface="Cambria Math" panose="02040503050406030204" pitchFamily="18" charset="0"/>
                  </a:rPr>
                  <a:t>ou</a:t>
                </a:r>
                <a:endParaRPr lang="fr-F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loi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9830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~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131" y="1563800"/>
                <a:ext cx="3225178" cy="2095189"/>
              </a:xfrm>
              <a:prstGeom prst="rect">
                <a:avLst/>
              </a:prstGeom>
              <a:blipFill>
                <a:blip r:embed="rId5"/>
                <a:stretch>
                  <a:fillRect l="-1701" t="-1749" r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39FDC9-CED7-A6D7-C78D-106A7C3EE17A}"/>
              </a:ext>
            </a:extLst>
          </p:cNvPr>
          <p:cNvSpPr/>
          <p:nvPr/>
        </p:nvSpPr>
        <p:spPr>
          <a:xfrm>
            <a:off x="7331933" y="1508598"/>
            <a:ext cx="3460753" cy="221434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63E2FDE3-3574-B88E-3429-7A9C4343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51239"/>
            <a:ext cx="1086688" cy="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/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ym typeface="Wingdings" panose="05000000000000000000" pitchFamily="2" charset="2"/>
                                </a:rPr>
                                <m:t></m:t>
                              </m:r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à 90%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olidFill>
                                    <a:schemeClr val="tx1"/>
                                  </a:solidFill>
                                  <a:sym typeface="Wingdings" panose="05000000000000000000" pitchFamily="2" charset="2"/>
                                </a:rPr>
                                <m:t>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à 5%   </m:t>
                              </m:r>
                            </m:e>
                            <m:e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  à 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la politique</a:t>
            </a:r>
            <a:endParaRPr sz="4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B0A37-BC00-5FE5-F725-2F8A78439E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01" y="2271747"/>
            <a:ext cx="4402534" cy="33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4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6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001000" y="2262221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9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1AECDD68-54F5-F155-062B-ABA5066D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les actions qui ne sont jamais prises, et les états qui ne sont jamais atteint en jouant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ne </a:t>
                </a:r>
                <a:r>
                  <a:rPr lang="en-US" dirty="0" err="1"/>
                  <a:t>sont</a:t>
                </a:r>
                <a:r>
                  <a:rPr lang="en-US" dirty="0"/>
                  <a:t> pas </a:t>
                </a:r>
                <a:r>
                  <a:rPr lang="en-US" dirty="0" err="1"/>
                  <a:t>évalués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blipFill>
                <a:blip r:embed="rId11"/>
                <a:stretch>
                  <a:fillRect l="-7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78D4FE-6F91-23BF-8168-3EEE46CA7998}"/>
              </a:ext>
            </a:extLst>
          </p:cNvPr>
          <p:cNvSpPr/>
          <p:nvPr/>
        </p:nvSpPr>
        <p:spPr>
          <a:xfrm>
            <a:off x="7874888" y="6057822"/>
            <a:ext cx="838200" cy="49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6C6B-766C-7B92-CCC8-A499C64F4D8A}"/>
              </a:ext>
            </a:extLst>
          </p:cNvPr>
          <p:cNvSpPr txBox="1"/>
          <p:nvPr/>
        </p:nvSpPr>
        <p:spPr>
          <a:xfrm>
            <a:off x="8839200" y="5909078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MonteCarlo ne sait </a:t>
            </a:r>
            <a:r>
              <a:rPr lang="fr-FR" dirty="0">
                <a:solidFill>
                  <a:srgbClr val="FF0000"/>
                </a:solidFill>
              </a:rPr>
              <a:t>PAS</a:t>
            </a:r>
            <a:r>
              <a:rPr lang="fr-FR" dirty="0"/>
              <a:t> évaluer les politiques déterministes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362C6-5A00-7FF1-BBD2-53F071D3EF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695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7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5609587" y="265049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3856987" y="265049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l="-500" t="-2091" r="-5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093118" y="1341985"/>
            <a:ext cx="34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 Control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916938" y="1936118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98300"/>
                    </a:solidFill>
                  </a:rPr>
                  <a:t>(politique greedy)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blipFill>
                <a:blip r:embed="rId7"/>
                <a:stretch>
                  <a:fillRect t="-1724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26947D-0676-B027-F9AE-B35EE2DD181F}"/>
              </a:ext>
            </a:extLst>
          </p:cNvPr>
          <p:cNvSpPr txBox="1"/>
          <p:nvPr/>
        </p:nvSpPr>
        <p:spPr>
          <a:xfrm>
            <a:off x="762000" y="5279392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de la politique greedy : on a vu que Monte Carlo n’évalue pas bien les politiques déterministes pour ce qui est des actions non choisies, car l’algorithme a besoin d’expériences où ces actions ont lieues.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102BA-5D79-604D-CE5B-27B072CE7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686800" y="4065936"/>
            <a:ext cx="3101972" cy="2536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BB312-587A-AB54-30A1-A7CBDF7DCB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C7378A-4976-A0DE-C670-149706861B2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Dilemme Exploration vs.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/>
              <p:nvPr/>
            </p:nvSpPr>
            <p:spPr>
              <a:xfrm>
                <a:off x="304800" y="1673885"/>
                <a:ext cx="6896440" cy="4145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</a:t>
                </a:r>
                <a:r>
                  <a:rPr lang="fr-FR" dirty="0">
                    <a:solidFill>
                      <a:srgbClr val="C00000"/>
                    </a:solidFill>
                  </a:rPr>
                  <a:t>exploration</a:t>
                </a:r>
                <a:r>
                  <a:rPr lang="fr-FR" dirty="0"/>
                  <a:t> : certaines actions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visitées</a:t>
                </a:r>
                <a:r>
                  <a:rPr lang="en-US" dirty="0"/>
                  <a:t> </a:t>
                </a:r>
                <a:r>
                  <a:rPr lang="en-US" dirty="0" err="1"/>
                  <a:t>donc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bien </a:t>
                </a:r>
                <a:r>
                  <a:rPr lang="en-US" dirty="0" err="1"/>
                  <a:t>estimées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Solution : </a:t>
                </a:r>
                <a:r>
                  <a:rPr lang="en-US" dirty="0" err="1"/>
                  <a:t>utiliser</a:t>
                </a:r>
                <a:r>
                  <a:rPr lang="en-US" dirty="0"/>
                  <a:t> des politiques plus </a:t>
                </a:r>
                <a:r>
                  <a:rPr lang="en-US" dirty="0" err="1"/>
                  <a:t>exploratives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lim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é 1−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~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de Boltzmann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b>
                              <m:sSubPr>
                                <m:ctrlPr>
                                  <a:rPr lang="fr-FR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lang="fr-FR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′)/</m:t>
                                </m:r>
                                <m:sSub>
                                  <m:sSubPr>
                                    <m:ctrlP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UCB 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73885"/>
                <a:ext cx="6896440" cy="4145494"/>
              </a:xfrm>
              <a:prstGeom prst="rect">
                <a:avLst/>
              </a:prstGeom>
              <a:blipFill>
                <a:blip r:embed="rId3"/>
                <a:stretch>
                  <a:fillRect l="-707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psilon greedy method. At each step, a random number is generated by the model. If the number was lower than epsilon in that step (exploration area) the model chooses a random action and if it was higher than epsilon in that step (exploitation area) the model chooses an action based on what it learned.">
            <a:extLst>
              <a:ext uri="{FF2B5EF4-FFF2-40B4-BE49-F238E27FC236}">
                <a16:creationId xmlns:a16="http://schemas.microsoft.com/office/drawing/2014/main" id="{4617962E-59F0-37B2-CA89-158930DD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6" y="2388846"/>
            <a:ext cx="3619332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7691DF7-4029-E835-6DB5-5834CFC1C128}"/>
              </a:ext>
            </a:extLst>
          </p:cNvPr>
          <p:cNvSpPr/>
          <p:nvPr/>
        </p:nvSpPr>
        <p:spPr>
          <a:xfrm rot="16200000">
            <a:off x="3732196" y="5194922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4177DB-C86D-0391-4EDE-B23182620179}"/>
              </a:ext>
            </a:extLst>
          </p:cNvPr>
          <p:cNvSpPr/>
          <p:nvPr/>
        </p:nvSpPr>
        <p:spPr>
          <a:xfrm rot="16200000">
            <a:off x="4900379" y="4978900"/>
            <a:ext cx="251259" cy="1105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492E-A703-16F3-43B1-B344C4843D54}"/>
              </a:ext>
            </a:extLst>
          </p:cNvPr>
          <p:cNvSpPr txBox="1"/>
          <p:nvPr/>
        </p:nvSpPr>
        <p:spPr>
          <a:xfrm>
            <a:off x="3180778" y="5697652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A4C0E-8030-B888-4AC1-8DBAA541917D}"/>
              </a:ext>
            </a:extLst>
          </p:cNvPr>
          <p:cNvSpPr txBox="1"/>
          <p:nvPr/>
        </p:nvSpPr>
        <p:spPr>
          <a:xfrm>
            <a:off x="4495800" y="569765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15813-A043-1B1F-A8CF-829B585587CD}"/>
              </a:ext>
            </a:extLst>
          </p:cNvPr>
          <p:cNvSpPr txBox="1"/>
          <p:nvPr/>
        </p:nvSpPr>
        <p:spPr>
          <a:xfrm>
            <a:off x="152400" y="617220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le dilemme exploitation/exploration est un aspect essentiel du RL. Il est largement étudié dans un problème fondamental du RL, celui des K machines à sous (N-Bandit </a:t>
            </a:r>
            <a:r>
              <a:rPr lang="fr-FR" dirty="0" err="1"/>
              <a:t>Problem</a:t>
            </a:r>
            <a:r>
              <a:rPr lang="fr-FR" dirty="0"/>
              <a:t>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5FF8C-C035-21BB-B021-D310414A16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440" y="6439681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302249" y="2733675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49" y="2733675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5149849" y="4314825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49" y="4314825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902449" y="3228975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5149849" y="3228975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765424" y="337097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424" y="3370978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7054850" y="3325050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850" y="3325050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l="-500" t="-1736" r="-5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962400" y="1625727"/>
            <a:ext cx="34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 Control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2209800" y="2514600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2140322" y="4081991"/>
                <a:ext cx="32004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greedy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322" y="4081991"/>
                <a:ext cx="3200401" cy="646331"/>
              </a:xfrm>
              <a:prstGeom prst="rect">
                <a:avLst/>
              </a:prstGeom>
              <a:blipFill>
                <a:blip r:embed="rId7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D0B52-CBD0-B2D4-396E-52F0EFA7EC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88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719288E-AD15-3A63-6EDD-6781AD1ABB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Control : Résultats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17574-446B-88E8-1C69-E450859CE28F}"/>
                  </a:ext>
                </a:extLst>
              </p:cNvPr>
              <p:cNvSpPr txBox="1"/>
              <p:nvPr/>
            </p:nvSpPr>
            <p:spPr>
              <a:xfrm>
                <a:off x="6629400" y="4196076"/>
                <a:ext cx="480060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Remarques d’implémentation : </a:t>
                </a:r>
              </a:p>
              <a:p>
                <a:r>
                  <a:rPr lang="fr-FR" dirty="0"/>
                  <a:t>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values sont initialisées aléatoirement au début, puis à chaque phase d’évaluation (</a:t>
                </a:r>
                <a:r>
                  <a:rPr lang="fr-FR" dirty="0" err="1"/>
                  <a:t>Prediction</a:t>
                </a:r>
                <a:r>
                  <a:rPr lang="fr-FR" dirty="0"/>
                  <a:t>) elles sont initialisés comme les précédentes Q values.</a:t>
                </a:r>
              </a:p>
              <a:p>
                <a:endParaRPr lang="fr-FR" dirty="0"/>
              </a:p>
              <a:p>
                <a:r>
                  <a:rPr lang="fr-FR" dirty="0"/>
                  <a:t>On explore avec une politique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greedy</a:t>
                </a:r>
                <a:r>
                  <a:rPr lang="en-US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constant à 0,1.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17574-446B-88E8-1C69-E450859C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196076"/>
                <a:ext cx="4800600" cy="2308324"/>
              </a:xfrm>
              <a:prstGeom prst="rect">
                <a:avLst/>
              </a:prstGeom>
              <a:blipFill>
                <a:blip r:embed="rId3"/>
                <a:stretch>
                  <a:fillRect l="-1144" t="-1319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/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/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D6858474-482E-01E5-917F-1AE22C8A8C51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883928" y="2003062"/>
            <a:ext cx="76200" cy="1109422"/>
          </a:xfrm>
          <a:prstGeom prst="curvedConnector3">
            <a:avLst>
              <a:gd name="adj1" fmla="val 4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35455B1-28FE-1362-0073-C77EE166CF38}"/>
              </a:ext>
            </a:extLst>
          </p:cNvPr>
          <p:cNvCxnSpPr>
            <a:stCxn id="3" idx="1"/>
            <a:endCxn id="2" idx="1"/>
          </p:cNvCxnSpPr>
          <p:nvPr/>
        </p:nvCxnSpPr>
        <p:spPr>
          <a:xfrm rot="10800000" flipH="1">
            <a:off x="8207528" y="2003062"/>
            <a:ext cx="76200" cy="1109422"/>
          </a:xfrm>
          <a:prstGeom prst="curvedConnector3">
            <a:avLst>
              <a:gd name="adj1" fmla="val -3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F80CA-2B71-152A-9B4D-F37D4E34BC25}"/>
                  </a:ext>
                </a:extLst>
              </p:cNvPr>
              <p:cNvSpPr txBox="1"/>
              <p:nvPr/>
            </p:nvSpPr>
            <p:spPr>
              <a:xfrm>
                <a:off x="6569227" y="1728626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F80CA-2B71-152A-9B4D-F37D4E34B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27" y="1728626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155A2-4FC2-EAF3-70AF-1C26611099B5}"/>
                  </a:ext>
                </a:extLst>
              </p:cNvPr>
              <p:cNvSpPr txBox="1"/>
              <p:nvPr/>
            </p:nvSpPr>
            <p:spPr>
              <a:xfrm>
                <a:off x="9960128" y="1828800"/>
                <a:ext cx="2438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pPr algn="ctr"/>
                <a:endParaRPr lang="fr-FR" dirty="0"/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MC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</a:t>
                </a:r>
                <a:r>
                  <a:rPr lang="en-US" dirty="0" err="1"/>
                  <a:t>épisodes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155A2-4FC2-EAF3-70AF-1C2661109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128" y="1828800"/>
                <a:ext cx="2438400" cy="1477328"/>
              </a:xfrm>
              <a:prstGeom prst="rect">
                <a:avLst/>
              </a:prstGeom>
              <a:blipFill>
                <a:blip r:embed="rId7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30F999-1BA7-93F2-022C-48336175EA15}"/>
                  </a:ext>
                </a:extLst>
              </p:cNvPr>
              <p:cNvSpPr txBox="1"/>
              <p:nvPr/>
            </p:nvSpPr>
            <p:spPr>
              <a:xfrm>
                <a:off x="6104965" y="2360655"/>
                <a:ext cx="2209801" cy="773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30F999-1BA7-93F2-022C-48336175E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965" y="2360655"/>
                <a:ext cx="2209801" cy="7739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EEB8C6-4BD6-8166-12C5-E5DA0D26AD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972C86D6-8423-9951-228D-4A20BC041A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5" y="180594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93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Peut apprendre de vraies expériences donc adapté aux problèmes réels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Offline : On doit </a:t>
                </a:r>
                <a:r>
                  <a:rPr lang="en-US" dirty="0" err="1"/>
                  <a:t>attendre</a:t>
                </a:r>
                <a:r>
                  <a:rPr lang="en-US" dirty="0"/>
                  <a:t> la fin d’un episode pour </a:t>
                </a:r>
                <a:r>
                  <a:rPr lang="en-US" dirty="0" err="1"/>
                  <a:t>estimer</a:t>
                </a:r>
                <a:r>
                  <a:rPr lang="en-US" dirty="0"/>
                  <a:t> les </a:t>
                </a:r>
                <a:r>
                  <a:rPr lang="en-US" dirty="0" err="1"/>
                  <a:t>valeurs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Variance de </a:t>
                </a:r>
                <a:r>
                  <a:rPr lang="en-US" dirty="0" err="1"/>
                  <a:t>l’estimateur</a:t>
                </a:r>
                <a:r>
                  <a:rPr lang="en-US" dirty="0"/>
                  <a:t> </a:t>
                </a:r>
                <a:r>
                  <a:rPr lang="en-US" dirty="0" err="1"/>
                  <a:t>élevé</a:t>
                </a:r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devient</a:t>
                </a:r>
                <a:r>
                  <a:rPr lang="en-US" dirty="0"/>
                  <a:t> grand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2031325"/>
              </a:xfrm>
              <a:prstGeom prst="rect">
                <a:avLst/>
              </a:prstGeom>
              <a:blipFill>
                <a:blip r:embed="rId2"/>
                <a:stretch>
                  <a:fillRect l="-432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4B636-008C-5377-0016-BC37464795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6670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TD Learning </a:t>
            </a:r>
            <a:r>
              <a:rPr lang="fr-FR" spc="-20" dirty="0" err="1"/>
              <a:t>methods</a:t>
            </a:r>
            <a:endParaRPr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77D6C-8FB4-9E0F-6B7E-B7B6AAAB42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75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7F26E4E-6054-0DF1-830A-B7CB3059F96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Vers TD Learning : le dilemme biais-variance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/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nor/>
                          </m:rP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MonteCarlo</m:t>
                        </m:r>
                      </m:sub>
                    </m:sSub>
                    <m:r>
                      <a:rPr lang="fr-FR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- Sans </a:t>
                </a:r>
                <a:r>
                  <a:rPr lang="en-US" dirty="0" err="1"/>
                  <a:t>biais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MonteCarlo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- Variance très </a:t>
                </a:r>
                <a:r>
                  <a:rPr lang="en-US" dirty="0" err="1"/>
                  <a:t>importante</a:t>
                </a:r>
                <a:r>
                  <a:rPr lang="en-US" dirty="0"/>
                  <a:t> car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très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corellés</a:t>
                </a:r>
                <a:endParaRPr lang="en-US" dirty="0"/>
              </a:p>
              <a:p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blipFill>
                <a:blip r:embed="rId3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D753D9E-15BA-58A5-B93B-DEB2A4785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" t="12842" r="4133"/>
          <a:stretch/>
        </p:blipFill>
        <p:spPr>
          <a:xfrm>
            <a:off x="6666090" y="1526653"/>
            <a:ext cx="4044453" cy="2538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28FEB4-62A2-A3AD-F9CB-82AD989F22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12531"/>
          <a:stretch/>
        </p:blipFill>
        <p:spPr>
          <a:xfrm>
            <a:off x="838200" y="1545193"/>
            <a:ext cx="3852542" cy="2567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E28E9-D695-0C84-351F-A9B41B84AD03}"/>
              </a:ext>
            </a:extLst>
          </p:cNvPr>
          <p:cNvSpPr txBox="1"/>
          <p:nvPr/>
        </p:nvSpPr>
        <p:spPr>
          <a:xfrm>
            <a:off x="7010400" y="114654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d’algo avec de la variance 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9FFD8-0653-2A86-5648-970B704E4174}"/>
              </a:ext>
            </a:extLst>
          </p:cNvPr>
          <p:cNvSpPr txBox="1"/>
          <p:nvPr/>
        </p:nvSpPr>
        <p:spPr>
          <a:xfrm>
            <a:off x="1295401" y="1143000"/>
            <a:ext cx="339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d’algo avec du biais 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/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le biais d’un estimateur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u="sng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fr-FR" b="0" i="1" u="sng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fr-FR" dirty="0"/>
              </a:p>
              <a:p>
                <a:r>
                  <a:rPr lang="fr-FR" dirty="0"/>
                  <a:t>C’est l’erreur systématique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Si le </a:t>
                </a:r>
                <a:r>
                  <a:rPr lang="en-US" dirty="0" err="1"/>
                  <a:t>biais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non </a:t>
                </a:r>
                <a:r>
                  <a:rPr lang="en-US" dirty="0" err="1"/>
                  <a:t>nul</a:t>
                </a:r>
                <a:r>
                  <a:rPr lang="en-US" dirty="0"/>
                  <a:t>, on </a:t>
                </a:r>
                <a:r>
                  <a:rPr lang="en-US" dirty="0" err="1"/>
                  <a:t>apprend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mauvaise</a:t>
                </a:r>
                <a:r>
                  <a:rPr lang="en-US" dirty="0"/>
                  <a:t> </a:t>
                </a:r>
                <a:r>
                  <a:rPr lang="en-US" dirty="0" err="1"/>
                  <a:t>valeur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blipFill>
                <a:blip r:embed="rId6"/>
                <a:stretch>
                  <a:fillRect l="-83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/>
              <p:nvPr/>
            </p:nvSpPr>
            <p:spPr>
              <a:xfrm>
                <a:off x="6307067" y="4068028"/>
                <a:ext cx="601853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la variance ?</a:t>
                </a:r>
              </a:p>
              <a:p>
                <a:r>
                  <a:rPr lang="fr-FR" dirty="0"/>
                  <a:t>C’est l’erreur typique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dirty="0"/>
                  <a:t> obtenue pour 1 estimation.</a:t>
                </a:r>
              </a:p>
              <a:p>
                <a:r>
                  <a:rPr lang="fr-FR" dirty="0"/>
                  <a:t>Si la variance est élevée, il faudra beaucoup de sample avant d’avoir une bonne estimation.</a:t>
                </a:r>
              </a:p>
              <a:p>
                <a:endParaRPr lang="fr-FR" dirty="0"/>
              </a:p>
              <a:p>
                <a:r>
                  <a:rPr lang="en-US" dirty="0"/>
                  <a:t>Sources de variance : t</a:t>
                </a:r>
                <a:r>
                  <a:rPr lang="fr-FR" dirty="0" err="1"/>
                  <a:t>ransitions</a:t>
                </a:r>
                <a:r>
                  <a:rPr lang="fr-FR" dirty="0"/>
                  <a:t>/</a:t>
                </a:r>
                <a:r>
                  <a:rPr lang="fr-FR" dirty="0" err="1"/>
                  <a:t>reward</a:t>
                </a:r>
                <a:r>
                  <a:rPr lang="fr-FR" dirty="0"/>
                  <a:t>/politique de l’agent stochastiques</a:t>
                </a:r>
                <a:endParaRPr lang="en-US" dirty="0"/>
              </a:p>
              <a:p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067" y="4068028"/>
                <a:ext cx="6018531" cy="2585323"/>
              </a:xfrm>
              <a:prstGeom prst="rect">
                <a:avLst/>
              </a:prstGeom>
              <a:blipFill>
                <a:blip r:embed="rId7"/>
                <a:stretch>
                  <a:fillRect l="-912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3B870A-DA9D-C6CA-9875-F52FCDCC02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2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2F3432B-FDDB-D706-211F-DC672DA3AF5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FBECB-A9D4-7870-02DD-F6FA3626AC2E}"/>
              </a:ext>
            </a:extLst>
          </p:cNvPr>
          <p:cNvSpPr txBox="1"/>
          <p:nvPr/>
        </p:nvSpPr>
        <p:spPr>
          <a:xfrm>
            <a:off x="228600" y="1676400"/>
            <a:ext cx="112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 dans Monte Carlo on apprend par l’expérience, mais ici par </a:t>
            </a:r>
            <a:r>
              <a:rPr lang="fr-FR" dirty="0">
                <a:solidFill>
                  <a:srgbClr val="FF0000"/>
                </a:solidFill>
              </a:rPr>
              <a:t>bootstrapping </a:t>
            </a:r>
            <a:r>
              <a:rPr lang="fr-FR" dirty="0"/>
              <a:t>on n’attend pas la fin de l’épisode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/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	 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/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         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/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sans </a:t>
                </a:r>
                <a:r>
                  <a:rPr lang="en-US" dirty="0" err="1"/>
                  <a:t>biais</a:t>
                </a:r>
                <a:r>
                  <a:rPr lang="en-US" dirty="0"/>
                  <a:t> et à </a:t>
                </a:r>
                <a:r>
                  <a:rPr lang="en-US" dirty="0" err="1"/>
                  <a:t>faible</a:t>
                </a:r>
                <a:r>
                  <a:rPr lang="en-US" dirty="0"/>
                  <a:t> variance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blipFill>
                <a:blip r:embed="rId4"/>
                <a:stretch>
                  <a:fillRect t="-8197" r="-2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72F9C56-854E-6E09-6B33-C06A62DAE46C}"/>
              </a:ext>
            </a:extLst>
          </p:cNvPr>
          <p:cNvSpPr/>
          <p:nvPr/>
        </p:nvSpPr>
        <p:spPr>
          <a:xfrm rot="16200000">
            <a:off x="1005107" y="4658147"/>
            <a:ext cx="369332" cy="38099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629C9AB-15C7-FE5E-2911-44F8D31146BC}"/>
              </a:ext>
            </a:extLst>
          </p:cNvPr>
          <p:cNvSpPr/>
          <p:nvPr/>
        </p:nvSpPr>
        <p:spPr>
          <a:xfrm rot="16200000">
            <a:off x="2041941" y="4298439"/>
            <a:ext cx="369332" cy="110041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3C1D3-CA86-A736-D5A4-5F32C4B868D6}"/>
              </a:ext>
            </a:extLst>
          </p:cNvPr>
          <p:cNvSpPr txBox="1"/>
          <p:nvPr/>
        </p:nvSpPr>
        <p:spPr>
          <a:xfrm>
            <a:off x="21587" y="5023988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non biaisé, permettant d’apprendre 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E5665-C767-2636-BCF8-A91F167295A5}"/>
              </a:ext>
            </a:extLst>
          </p:cNvPr>
          <p:cNvSpPr txBox="1"/>
          <p:nvPr/>
        </p:nvSpPr>
        <p:spPr>
          <a:xfrm>
            <a:off x="1881463" y="5067742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biaisé, estime la suite des </a:t>
            </a:r>
            <a:r>
              <a:rPr lang="fr-FR" sz="1200" dirty="0" err="1"/>
              <a:t>rewards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/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avec </a:t>
                </a:r>
                <a:r>
                  <a:rPr lang="en-US" dirty="0" err="1">
                    <a:solidFill>
                      <a:srgbClr val="FF0000"/>
                    </a:solidFill>
                  </a:rPr>
                  <a:t>biais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mais à </a:t>
                </a:r>
                <a:r>
                  <a:rPr lang="en-US" dirty="0" err="1"/>
                  <a:t>faible</a:t>
                </a:r>
                <a:r>
                  <a:rPr lang="en-US" dirty="0"/>
                  <a:t> variance.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blipFill>
                <a:blip r:embed="rId5"/>
                <a:stretch>
                  <a:fillRect t="-10000" r="-6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99648-E148-0F7B-93D6-D7AAB8F5E9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0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 animBg="1"/>
      <p:bldP spid="8" grpId="0" animBg="1"/>
      <p:bldP spid="11" grpId="0"/>
      <p:bldP spid="13" grpId="0"/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/>
              <p:nvPr/>
            </p:nvSpPr>
            <p:spPr>
              <a:xfrm>
                <a:off x="5257800" y="2154989"/>
                <a:ext cx="3185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 = Différence Temporelle (TD)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154989"/>
                <a:ext cx="3185488" cy="646331"/>
              </a:xfrm>
              <a:prstGeom prst="rect">
                <a:avLst/>
              </a:prstGeom>
              <a:blipFill>
                <a:blip r:embed="rId2"/>
                <a:stretch>
                  <a:fillRect t="-5660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/>
              <p:nvPr/>
            </p:nvSpPr>
            <p:spPr>
              <a:xfrm>
                <a:off x="2142698" y="1428349"/>
                <a:ext cx="683980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Implémentation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≔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vec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 </a:t>
                </a:r>
                <a:r>
                  <a:rPr lang="en-US" dirty="0" err="1">
                    <a:solidFill>
                      <a:schemeClr val="tx1"/>
                    </a:solidFill>
                  </a:rPr>
                  <a:t>exemple</a:t>
                </a:r>
                <a:r>
                  <a:rPr lang="en-US" dirty="0">
                    <a:solidFill>
                      <a:schemeClr val="tx1"/>
                    </a:solidFill>
                  </a:rPr>
                  <a:t>, le Learning Rate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698" y="1428349"/>
                <a:ext cx="6839805" cy="1754326"/>
              </a:xfrm>
              <a:prstGeom prst="rect">
                <a:avLst/>
              </a:prstGeom>
              <a:blipFill>
                <a:blip r:embed="rId3"/>
                <a:stretch>
                  <a:fillRect l="-712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418630DB-86D8-2580-42AE-68D02B666BA2}"/>
              </a:ext>
            </a:extLst>
          </p:cNvPr>
          <p:cNvSpPr/>
          <p:nvPr/>
        </p:nvSpPr>
        <p:spPr>
          <a:xfrm rot="16200000">
            <a:off x="6855918" y="893446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33AE5-40AC-756D-E3C5-B3A0FF8E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054857"/>
            <a:ext cx="4987602" cy="2464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/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Algorithme :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  <a:r>
                  <a:rPr lang="en-US" dirty="0">
                    <a:solidFill>
                      <a:schemeClr val="tx1"/>
                    </a:solidFill>
                  </a:rPr>
                  <a:t> (pour le 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 </a:t>
                </a:r>
                <a:r>
                  <a:rPr lang="en-US" dirty="0" err="1">
                    <a:solidFill>
                      <a:schemeClr val="tx1"/>
                    </a:solidFill>
                  </a:rPr>
                  <a:t>d’estimer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blipFill>
                <a:blip r:embed="rId5"/>
                <a:stretch>
                  <a:fillRect l="-7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D3DD8DB-2AD5-5DED-C1CC-1A9CC4D68E3D}"/>
              </a:ext>
            </a:extLst>
          </p:cNvPr>
          <p:cNvSpPr/>
          <p:nvPr/>
        </p:nvSpPr>
        <p:spPr>
          <a:xfrm>
            <a:off x="609600" y="3541157"/>
            <a:ext cx="7696200" cy="3146559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9FEEA1C-76BC-9C46-97F7-795C6AEE37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</a:t>
            </a:r>
            <a:r>
              <a:rPr lang="fr-FR" sz="4300" kern="0" dirty="0" err="1"/>
              <a:t>Prediction</a:t>
            </a:r>
            <a:r>
              <a:rPr lang="fr-FR" sz="4300" kern="0" dirty="0"/>
              <a:t> </a:t>
            </a:r>
            <a:r>
              <a:rPr lang="fr-FR" sz="4300" kern="0" dirty="0" err="1"/>
              <a:t>Problem</a:t>
            </a:r>
            <a:r>
              <a:rPr lang="fr-FR" sz="4300" kern="0" dirty="0"/>
              <a:t> </a:t>
            </a:r>
          </a:p>
        </p:txBody>
      </p:sp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5CB1FE7-6027-A47C-74B8-69DDD48D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439545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95CC3-294C-5B61-4654-640A240C0EB9}"/>
              </a:ext>
            </a:extLst>
          </p:cNvPr>
          <p:cNvSpPr txBox="1"/>
          <p:nvPr/>
        </p:nvSpPr>
        <p:spPr>
          <a:xfrm>
            <a:off x="8626969" y="4897628"/>
            <a:ext cx="3167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L’apprentissage est </a:t>
            </a:r>
            <a:r>
              <a:rPr lang="fr-FR" dirty="0">
                <a:solidFill>
                  <a:srgbClr val="FF0000"/>
                </a:solidFill>
              </a:rPr>
              <a:t>non nécessairement terminal</a:t>
            </a:r>
            <a:r>
              <a:rPr lang="fr-FR" dirty="0"/>
              <a:t> : on peut apprendre pendant qu’on joue !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8A7C-5B28-E70F-7781-C17E9DDC73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transitions et épisodes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/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Un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: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blipFill>
                <a:blip r:embed="rId6"/>
                <a:stretch>
                  <a:fillRect l="-1214" t="-471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325A07-9A83-8B0B-C745-822D20FD72BC}"/>
              </a:ext>
            </a:extLst>
          </p:cNvPr>
          <p:cNvSpPr/>
          <p:nvPr/>
        </p:nvSpPr>
        <p:spPr>
          <a:xfrm>
            <a:off x="7278630" y="1629426"/>
            <a:ext cx="4050709" cy="1578578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3B7B604-1239-6226-5551-C66F367E2F92}"/>
              </a:ext>
            </a:extLst>
          </p:cNvPr>
          <p:cNvSpPr/>
          <p:nvPr/>
        </p:nvSpPr>
        <p:spPr>
          <a:xfrm rot="16200000">
            <a:off x="9358953" y="2162577"/>
            <a:ext cx="236586" cy="782113"/>
          </a:xfrm>
          <a:prstGeom prst="leftBrace">
            <a:avLst>
              <a:gd name="adj1" fmla="val 8333"/>
              <a:gd name="adj2" fmla="val 511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/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L’env. commence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𝑖𝑛𝑖𝑡𝑖𝑎𝑢𝑥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Il se </a:t>
                </a:r>
                <a:r>
                  <a:rPr lang="en-US" dirty="0" err="1"/>
                  <a:t>termine</a:t>
                </a:r>
                <a:r>
                  <a:rPr lang="en-US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quand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𝑓𝑖𝑛𝑎𝑢𝑥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blipFill>
                <a:blip r:embed="rId7"/>
                <a:stretch>
                  <a:fillRect l="-1218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09858ED-166F-765B-67A4-C3CEB161372A}"/>
              </a:ext>
            </a:extLst>
          </p:cNvPr>
          <p:cNvSpPr txBox="1"/>
          <p:nvPr/>
        </p:nvSpPr>
        <p:spPr>
          <a:xfrm>
            <a:off x="8769686" y="2671927"/>
            <a:ext cx="162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</a:t>
            </a:r>
            <a:r>
              <a:rPr lang="fr-FR" dirty="0">
                <a:solidFill>
                  <a:srgbClr val="FF0000"/>
                </a:solidFill>
              </a:rPr>
              <a:t>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8AAE1-B10A-0E3A-F316-A5686398195C}"/>
              </a:ext>
            </a:extLst>
          </p:cNvPr>
          <p:cNvSpPr txBox="1"/>
          <p:nvPr/>
        </p:nvSpPr>
        <p:spPr>
          <a:xfrm>
            <a:off x="95543" y="6355790"/>
            <a:ext cx="560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Remarque : il existe des environnements </a:t>
            </a:r>
            <a:r>
              <a:rPr lang="fr-FR" dirty="0">
                <a:solidFill>
                  <a:srgbClr val="FF0000"/>
                </a:solidFill>
              </a:rPr>
              <a:t>non terminaux </a:t>
            </a:r>
            <a:r>
              <a:rPr lang="fr-FR" dirty="0"/>
              <a:t>!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22ADA-B1FB-0A2C-4D80-703E1E6F2ED0}"/>
              </a:ext>
            </a:extLst>
          </p:cNvPr>
          <p:cNvSpPr/>
          <p:nvPr/>
        </p:nvSpPr>
        <p:spPr>
          <a:xfrm>
            <a:off x="7403598" y="4800600"/>
            <a:ext cx="4150341" cy="109799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49FE0-3EED-843F-82D8-48CD0FD3CC9B}"/>
              </a:ext>
            </a:extLst>
          </p:cNvPr>
          <p:cNvSpPr txBox="1"/>
          <p:nvPr/>
        </p:nvSpPr>
        <p:spPr>
          <a:xfrm>
            <a:off x="7214785" y="3302277"/>
            <a:ext cx="401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Mario : un épisode = un niveau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D6E4EC3-6579-8185-34DA-21967CA839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3" grpId="0" animBg="1"/>
      <p:bldP spid="26" grpId="0"/>
      <p:bldP spid="27" grpId="0"/>
      <p:bldP spid="29" grpId="0"/>
      <p:bldP spid="30" grpId="0" animBg="1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TD(0)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51F227-4CF9-21E2-F2F3-DBC873F29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498"/>
            <a:ext cx="4114800" cy="3086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FA24F1-07BE-3E31-187E-9164A2726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6469"/>
            <a:ext cx="4105333" cy="307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937B492-2074-D6D5-A694-981EF2747D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6196"/>
            <a:ext cx="4132728" cy="30995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5A443-8E1C-E9BE-5438-F81FDF2BB4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52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88840-2AD3-2457-1D07-316A6EA6F1AB}"/>
                  </a:ext>
                </a:extLst>
              </p:cNvPr>
              <p:cNvSpPr txBox="1"/>
              <p:nvPr/>
            </p:nvSpPr>
            <p:spPr>
              <a:xfrm>
                <a:off x="35859" y="2286000"/>
                <a:ext cx="126680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 	 </a:t>
                </a:r>
                <a:r>
                  <a:rPr lang="en-US" dirty="0"/>
                  <a:t>pour </a:t>
                </a:r>
                <a:r>
                  <a:rPr lang="en-US" dirty="0" err="1"/>
                  <a:t>estimer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	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88840-2AD3-2457-1D07-316A6EA6F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9" y="2286000"/>
                <a:ext cx="12668076" cy="1477328"/>
              </a:xfrm>
              <a:prstGeom prst="rect">
                <a:avLst/>
              </a:prstGeom>
              <a:blipFill>
                <a:blip r:embed="rId2"/>
                <a:stretch>
                  <a:fillRect t="-2066" b="-45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CDE36CA1-8933-5A3E-6D5F-7D0E5721635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</a:t>
            </a:r>
            <a:r>
              <a:rPr lang="fr-FR" sz="4300" kern="0" dirty="0" err="1"/>
              <a:t>Prediction</a:t>
            </a:r>
            <a:r>
              <a:rPr lang="fr-FR" sz="4300" kern="0" dirty="0"/>
              <a:t>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CADA4-A76A-CF50-9392-B4EF46930AC1}"/>
                  </a:ext>
                </a:extLst>
              </p:cNvPr>
              <p:cNvSpPr txBox="1"/>
              <p:nvPr/>
            </p:nvSpPr>
            <p:spPr>
              <a:xfrm>
                <a:off x="228600" y="1616611"/>
                <a:ext cx="6593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Et pour 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values 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CADA4-A76A-CF50-9392-B4EF46930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16611"/>
                <a:ext cx="6593540" cy="369332"/>
              </a:xfrm>
              <a:prstGeom prst="rect">
                <a:avLst/>
              </a:prstGeom>
              <a:blipFill>
                <a:blip r:embed="rId3"/>
                <a:stretch>
                  <a:fillRect l="-8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62742-D972-5865-4B80-6F108FED61B2}"/>
                  </a:ext>
                </a:extLst>
              </p:cNvPr>
              <p:cNvSpPr txBox="1"/>
              <p:nvPr/>
            </p:nvSpPr>
            <p:spPr>
              <a:xfrm>
                <a:off x="533400" y="4851909"/>
                <a:ext cx="6781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62742-D972-5865-4B80-6F108FED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51909"/>
                <a:ext cx="6781800" cy="1008738"/>
              </a:xfrm>
              <a:prstGeom prst="rect">
                <a:avLst/>
              </a:prstGeom>
              <a:blipFill>
                <a:blip r:embed="rId4"/>
                <a:stretch>
                  <a:fillRect l="-809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BD88193-43A6-F491-1A61-EBE2782894E5}"/>
              </a:ext>
            </a:extLst>
          </p:cNvPr>
          <p:cNvSpPr/>
          <p:nvPr/>
        </p:nvSpPr>
        <p:spPr>
          <a:xfrm>
            <a:off x="533400" y="5338349"/>
            <a:ext cx="3146393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EA019B-FF93-0711-1217-1B9D2F4B2230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3763328"/>
            <a:ext cx="457200" cy="32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17B6D-CE0C-DADF-1227-B6E2BCEA1A4B}"/>
                  </a:ext>
                </a:extLst>
              </p:cNvPr>
              <p:cNvSpPr txBox="1"/>
              <p:nvPr/>
            </p:nvSpPr>
            <p:spPr>
              <a:xfrm>
                <a:off x="4876800" y="3968416"/>
                <a:ext cx="7691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même biais mais moins de variance car pas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17B6D-CE0C-DADF-1227-B6E2BCEA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968416"/>
                <a:ext cx="7691716" cy="369332"/>
              </a:xfrm>
              <a:prstGeom prst="rect">
                <a:avLst/>
              </a:prstGeom>
              <a:blipFill>
                <a:blip r:embed="rId5"/>
                <a:stretch>
                  <a:fillRect l="-63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6BC2C8D-404D-B849-2DA7-8442C5F9F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8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 animBg="1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SARSA: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6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202" y="2271746"/>
            <a:ext cx="4402534" cy="3301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287614" y="2258298"/>
            <a:ext cx="4038600" cy="33019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50CC68-5844-EB6D-039B-2C909FC7ED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64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911221-FEC9-36DD-3111-8BD542DB26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141CA-4978-7683-6503-6BF5DF97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4" y="2618007"/>
            <a:ext cx="6991350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F1496-D10C-A835-FB0A-C73104F242C9}"/>
              </a:ext>
            </a:extLst>
          </p:cNvPr>
          <p:cNvSpPr txBox="1"/>
          <p:nvPr/>
        </p:nvSpPr>
        <p:spPr>
          <a:xfrm>
            <a:off x="127257" y="1971676"/>
            <a:ext cx="461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en-US" dirty="0">
                <a:solidFill>
                  <a:srgbClr val="00B0F0"/>
                </a:solidFill>
              </a:rPr>
              <a:t>SARSA Control</a:t>
            </a:r>
            <a:r>
              <a:rPr lang="fr-FR" dirty="0"/>
              <a:t> </a:t>
            </a:r>
          </a:p>
          <a:p>
            <a:r>
              <a:rPr lang="fr-FR" dirty="0"/>
              <a:t>Algorithme de type TD pour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DC2B1-E7CD-D7EF-AB09-97165CDFAC5A}"/>
              </a:ext>
            </a:extLst>
          </p:cNvPr>
          <p:cNvSpPr/>
          <p:nvPr/>
        </p:nvSpPr>
        <p:spPr>
          <a:xfrm>
            <a:off x="125988" y="1981200"/>
            <a:ext cx="11940023" cy="3733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/>
              <p:nvPr/>
            </p:nvSpPr>
            <p:spPr>
              <a:xfrm>
                <a:off x="9190930" y="250271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930" y="250271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/>
              <p:nvPr/>
            </p:nvSpPr>
            <p:spPr>
              <a:xfrm>
                <a:off x="9038530" y="408386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530" y="408386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79EA80D-D4D6-C766-1BB6-E45E15DCEB63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10791130" y="299801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0127AD4-D25A-1E89-11DC-D2522F3F2884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9038530" y="299801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/>
              <p:nvPr/>
            </p:nvSpPr>
            <p:spPr>
              <a:xfrm>
                <a:off x="7211159" y="300822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159" y="3008223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/>
              <p:nvPr/>
            </p:nvSpPr>
            <p:spPr>
              <a:xfrm>
                <a:off x="10879681" y="319270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681" y="3192708"/>
                <a:ext cx="1274881" cy="1477328"/>
              </a:xfrm>
              <a:prstGeom prst="rect">
                <a:avLst/>
              </a:prstGeom>
              <a:blipFill>
                <a:blip r:embed="rId7"/>
                <a:stretch>
                  <a:fillRect t="-2479" r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/>
              <p:nvPr/>
            </p:nvSpPr>
            <p:spPr>
              <a:xfrm>
                <a:off x="6668234" y="3593908"/>
                <a:ext cx="2819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34" y="3593908"/>
                <a:ext cx="2819400" cy="923330"/>
              </a:xfrm>
              <a:prstGeom prst="rect">
                <a:avLst/>
              </a:prstGeom>
              <a:blipFill>
                <a:blip r:embed="rId8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A786E-5972-E35E-C8F0-201D96613F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8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/>
      <p:bldP spid="15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95C6D6-898B-71E9-107B-E2950DFF982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SARSA Control : Résultats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06A538-E027-2A3E-E95A-A2354FB9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B88651-C79B-5561-3068-3417EB97DBEC}"/>
                  </a:ext>
                </a:extLst>
              </p:cNvPr>
              <p:cNvSpPr txBox="1"/>
              <p:nvPr/>
            </p:nvSpPr>
            <p:spPr>
              <a:xfrm>
                <a:off x="7222017" y="4647533"/>
                <a:ext cx="48006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Remarques d’implémentation : </a:t>
                </a:r>
              </a:p>
              <a:p>
                <a:r>
                  <a:rPr lang="fr-FR" dirty="0"/>
                  <a:t>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values sont initialisées aléatoirement au début.</a:t>
                </a:r>
              </a:p>
              <a:p>
                <a:r>
                  <a:rPr lang="fr-FR" dirty="0"/>
                  <a:t>On explore avec une politique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greedy</a:t>
                </a:r>
                <a:r>
                  <a:rPr lang="en-US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constant à 0,1.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B88651-C79B-5561-3068-3417EB97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17" y="4647533"/>
                <a:ext cx="4800600" cy="1477328"/>
              </a:xfrm>
              <a:prstGeom prst="rect">
                <a:avLst/>
              </a:prstGeom>
              <a:blipFill>
                <a:blip r:embed="rId3"/>
                <a:stretch>
                  <a:fillRect l="-1144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/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/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18C30F-38D5-D789-228F-82F505C6337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10659185" y="1885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FA2B0E-64C8-FCC5-2EB3-C2C758D163EA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8906585" y="1885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/>
              <p:nvPr/>
            </p:nvSpPr>
            <p:spPr>
              <a:xfrm>
                <a:off x="7079214" y="189616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14" y="1896163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/>
              <p:nvPr/>
            </p:nvSpPr>
            <p:spPr>
              <a:xfrm>
                <a:off x="10747736" y="208064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736" y="2080648"/>
                <a:ext cx="1274881" cy="1477328"/>
              </a:xfrm>
              <a:prstGeom prst="rect">
                <a:avLst/>
              </a:prstGeom>
              <a:blipFill>
                <a:blip r:embed="rId7"/>
                <a:stretch>
                  <a:fillRect t="-2058" r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/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blipFill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4B6A7-01AB-9CFA-EC9E-9DE9956F30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n-</a:t>
            </a:r>
            <a:r>
              <a:rPr lang="fr-FR" sz="4300" kern="0" dirty="0" err="1"/>
              <a:t>step</a:t>
            </a:r>
            <a:r>
              <a:rPr lang="fr-FR" sz="4300" kern="0" dirty="0"/>
              <a:t> TD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Plutôt que de </a:t>
                </a:r>
                <a:r>
                  <a:rPr lang="fr-FR" dirty="0" err="1"/>
                  <a:t>bootstrap</a:t>
                </a:r>
                <a:r>
                  <a:rPr lang="fr-FR" dirty="0"/>
                  <a:t> au bout d’une étape, on va </a:t>
                </a:r>
                <a:r>
                  <a:rPr lang="fr-FR" dirty="0" err="1"/>
                  <a:t>bootstrap</a:t>
                </a:r>
                <a:r>
                  <a:rPr lang="fr-FR" dirty="0"/>
                  <a:t> après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étapes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blipFill>
                <a:blip r:embed="rId2"/>
                <a:stretch>
                  <a:fillRect l="-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/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n-step TD </a:t>
                </a: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n-step SARSA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		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r>
                  <a:rPr lang="en-US" dirty="0">
                    <a:solidFill>
                      <a:srgbClr val="00B0F0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→+∞)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/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Augmenter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Augmenter la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Imposer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d’attendre</a:t>
                </a:r>
                <a:r>
                  <a:rPr lang="en-US" dirty="0">
                    <a:solidFill>
                      <a:srgbClr val="FF0000"/>
                    </a:solidFill>
                  </a:rPr>
                  <a:t> plus </a:t>
                </a:r>
                <a:r>
                  <a:rPr lang="en-US" dirty="0" err="1">
                    <a:solidFill>
                      <a:srgbClr val="FF0000"/>
                    </a:solidFill>
                  </a:rPr>
                  <a:t>longtemps</a:t>
                </a:r>
                <a:r>
                  <a:rPr lang="en-US" dirty="0">
                    <a:solidFill>
                      <a:srgbClr val="FF0000"/>
                    </a:solidFill>
                  </a:rPr>
                  <a:t> (n étapes) </a:t>
                </a:r>
                <a:r>
                  <a:rPr lang="en-US" dirty="0" err="1">
                    <a:solidFill>
                      <a:srgbClr val="FF0000"/>
                    </a:solidFill>
                  </a:rPr>
                  <a:t>avant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d’apprendre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00B050"/>
                    </a:solidFill>
                  </a:rPr>
                  <a:t>Baisser</a:t>
                </a:r>
                <a:r>
                  <a:rPr lang="en-US" dirty="0">
                    <a:solidFill>
                      <a:srgbClr val="00B050"/>
                    </a:solidFill>
                  </a:rPr>
                  <a:t> le </a:t>
                </a:r>
                <a:r>
                  <a:rPr lang="en-US" dirty="0" err="1">
                    <a:solidFill>
                      <a:srgbClr val="00B050"/>
                    </a:solidFill>
                  </a:rPr>
                  <a:t>biais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blipFill>
                <a:blip r:embed="rId4"/>
                <a:stretch>
                  <a:fillRect l="-53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48078D7-B7AF-DD5B-4581-16C763B8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3" y="4040650"/>
            <a:ext cx="3895725" cy="2586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/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L’hyperparamètre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optimal </a:t>
                </a:r>
                <a:r>
                  <a:rPr lang="en-US" dirty="0" err="1"/>
                  <a:t>dépend</a:t>
                </a:r>
                <a:r>
                  <a:rPr lang="en-US" dirty="0"/>
                  <a:t> de </a:t>
                </a:r>
                <a:r>
                  <a:rPr lang="en-US" dirty="0" err="1"/>
                  <a:t>l’env</a:t>
                </a:r>
                <a:r>
                  <a:rPr lang="en-US" dirty="0"/>
                  <a:t>. et </a:t>
                </a:r>
                <a:r>
                  <a:rPr lang="en-US" dirty="0" err="1"/>
                  <a:t>d’autres</a:t>
                </a:r>
                <a:r>
                  <a:rPr lang="en-US" dirty="0"/>
                  <a:t> </a:t>
                </a:r>
                <a:r>
                  <a:rPr lang="en-US" dirty="0" err="1"/>
                  <a:t>hyperparamètres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blipFill>
                <a:blip r:embed="rId6"/>
                <a:stretch>
                  <a:fillRect l="-7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9EAC7-FA7E-8A2C-F14A-EE1DA97400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651510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Pas besoin d’attendre la fin de l’épisode pour apprendre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Faible variance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Biaisé</a:t>
                </a:r>
                <a:r>
                  <a:rPr lang="en-US" dirty="0"/>
                  <a:t> car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1754326"/>
              </a:xfrm>
              <a:prstGeom prst="rect">
                <a:avLst/>
              </a:prstGeom>
              <a:blipFill>
                <a:blip r:embed="rId2"/>
                <a:stretch>
                  <a:fillRect l="-432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2FFEBC-E36B-47DC-5549-D8B0AAB113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662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Off Policy et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3A26C-92FB-B5F4-4E9C-589B997B13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34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limites des politiques exploratives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/>
              <p:nvPr/>
            </p:nvSpPr>
            <p:spPr>
              <a:xfrm>
                <a:off x="457200" y="1366487"/>
                <a:ext cx="897386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Besoin d’exploration </a:t>
                </a:r>
                <a:r>
                  <a:rPr lang="fr-FR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Implémenté</a:t>
                </a:r>
                <a:r>
                  <a:rPr lang="en-US" dirty="0"/>
                  <a:t> </a:t>
                </a:r>
                <a:r>
                  <a:rPr lang="en-US" dirty="0" err="1"/>
                  <a:t>ainsi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Control</a:t>
                </a:r>
                <a:r>
                  <a:rPr lang="en-US" dirty="0"/>
                  <a:t> et </a:t>
                </a:r>
                <a:r>
                  <a:rPr lang="en-US" dirty="0">
                    <a:solidFill>
                      <a:srgbClr val="00B0F0"/>
                    </a:solidFill>
                  </a:rPr>
                  <a:t>SARSA Control </a:t>
                </a:r>
                <a:r>
                  <a:rPr lang="en-US" dirty="0" err="1"/>
                  <a:t>entrainent</a:t>
                </a:r>
                <a:r>
                  <a:rPr lang="en-US" dirty="0"/>
                  <a:t> </a:t>
                </a:r>
                <a:r>
                  <a:rPr lang="en-US" dirty="0" err="1"/>
                  <a:t>alors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vers</a:t>
                </a:r>
                <a:r>
                  <a:rPr lang="en-US" dirty="0"/>
                  <a:t> la </a:t>
                </a:r>
                <a:r>
                  <a:rPr lang="en-US" u="sng" dirty="0" err="1"/>
                  <a:t>meilleure</a:t>
                </a:r>
                <a:r>
                  <a:rPr lang="en-US" u="sng" dirty="0"/>
                  <a:t> politique explorative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6487"/>
                <a:ext cx="8973867" cy="945900"/>
              </a:xfrm>
              <a:prstGeom prst="rect">
                <a:avLst/>
              </a:prstGeom>
              <a:blipFill>
                <a:blip r:embed="rId2"/>
                <a:stretch>
                  <a:fillRect l="-543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EF932D-E332-8174-C05F-66DC539E56A7}"/>
              </a:ext>
            </a:extLst>
          </p:cNvPr>
          <p:cNvSpPr txBox="1"/>
          <p:nvPr/>
        </p:nvSpPr>
        <p:spPr>
          <a:xfrm>
            <a:off x="381000" y="2700769"/>
            <a:ext cx="57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 sur certains environnements, la meilleure politique </a:t>
            </a:r>
            <a:r>
              <a:rPr lang="fr-FR" dirty="0">
                <a:solidFill>
                  <a:srgbClr val="C00000"/>
                </a:solidFill>
              </a:rPr>
              <a:t>explorative</a:t>
            </a:r>
            <a:r>
              <a:rPr lang="fr-FR" dirty="0"/>
              <a:t> est trop prudente et est </a:t>
            </a:r>
            <a:r>
              <a:rPr lang="fr-FR" u="sng" dirty="0"/>
              <a:t>bien inférieure </a:t>
            </a:r>
            <a:r>
              <a:rPr lang="fr-FR" dirty="0"/>
              <a:t>à la meilleure politique :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B9144-3FE5-82C8-34A2-4EA3A75B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81227"/>
            <a:ext cx="5848350" cy="239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21E22-F87E-FAAF-FC35-BE223BD1C68E}"/>
              </a:ext>
            </a:extLst>
          </p:cNvPr>
          <p:cNvSpPr txBox="1"/>
          <p:nvPr/>
        </p:nvSpPr>
        <p:spPr>
          <a:xfrm>
            <a:off x="1972945" y="371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Environnement : The Cliff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/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exploration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𝑈𝐶𝐵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blipFill>
                <a:blip r:embed="rId4"/>
                <a:stretch>
                  <a:fillRect r="-2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444F-777A-4CFF-23B6-CA7FFF4E2B2A}"/>
              </a:ext>
            </a:extLst>
          </p:cNvPr>
          <p:cNvCxnSpPr/>
          <p:nvPr/>
        </p:nvCxnSpPr>
        <p:spPr>
          <a:xfrm>
            <a:off x="7010400" y="2362200"/>
            <a:ext cx="0" cy="426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/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dissocier politique </a:t>
                </a:r>
                <a:r>
                  <a:rPr lang="fr-FR" dirty="0">
                    <a:solidFill>
                      <a:srgbClr val="F98300"/>
                    </a:solidFill>
                  </a:rPr>
                  <a:t>cible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(à évaluer et améliorer) de politique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comportementale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(avec qui jouer les épisodes) :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blipFill>
                <a:blip r:embed="rId5"/>
                <a:stretch>
                  <a:fillRect l="-993" t="-3226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/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 fait d’utiliser une politique comportementale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la politique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entraîne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constitue</a:t>
                </a:r>
                <a:r>
                  <a:rPr lang="en-US" dirty="0"/>
                  <a:t> </a:t>
                </a:r>
                <a:r>
                  <a:rPr lang="en-US" dirty="0" err="1"/>
                  <a:t>l’apprentissage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Off Policy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blipFill>
                <a:blip r:embed="rId6"/>
                <a:stretch>
                  <a:fillRect l="-1152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128D9-58B6-143F-EF24-30039CB434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31E35BD-46EA-64B5-2114-C0A1AB13B9C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/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Déf. : </a:t>
                </a:r>
                <a:r>
                  <a:rPr lang="fr-FR" dirty="0">
                    <a:solidFill>
                      <a:srgbClr val="FF0000"/>
                    </a:solidFill>
                  </a:rPr>
                  <a:t>Off Policy </a:t>
                </a:r>
                <a:r>
                  <a:rPr lang="fr-FR" dirty="0"/>
                  <a:t>= utiliser une politique de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votre</a:t>
                </a:r>
                <a:r>
                  <a:rPr lang="en-US" dirty="0"/>
                  <a:t> politique </a:t>
                </a:r>
                <a:r>
                  <a:rPr lang="en-US" dirty="0">
                    <a:solidFill>
                      <a:srgbClr val="F98300"/>
                    </a:solidFill>
                  </a:rPr>
                  <a:t>à </a:t>
                </a:r>
                <a:r>
                  <a:rPr lang="en-US" dirty="0" err="1">
                    <a:solidFill>
                      <a:srgbClr val="F98300"/>
                    </a:solidFill>
                  </a:rPr>
                  <a:t>évaluer</a:t>
                </a:r>
                <a:r>
                  <a:rPr lang="en-US" dirty="0">
                    <a:solidFill>
                      <a:srgbClr val="F98300"/>
                    </a:solidFill>
                  </a:rPr>
                  <a:t> et </a:t>
                </a:r>
                <a:r>
                  <a:rPr lang="en-US" dirty="0" err="1">
                    <a:solidFill>
                      <a:srgbClr val="F98300"/>
                    </a:solidFill>
                  </a:rPr>
                  <a:t>optimiser</a:t>
                </a:r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blipFill>
                <a:blip r:embed="rId2"/>
                <a:stretch>
                  <a:fillRect l="-5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/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Exemples :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𝑞𝑢𝑒𝑙𝑐𝑜𝑛𝑞𝑢𝑒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𝑎𝑔𝑒𝑛𝑡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/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Les </a:t>
                </a:r>
                <a:r>
                  <a:rPr lang="en-US" dirty="0" err="1">
                    <a:solidFill>
                      <a:srgbClr val="FF0000"/>
                    </a:solidFill>
                  </a:rPr>
                  <a:t>algorithmes</a:t>
                </a:r>
                <a:r>
                  <a:rPr lang="en-US" dirty="0">
                    <a:solidFill>
                      <a:srgbClr val="FF0000"/>
                    </a:solidFill>
                  </a:rPr>
                  <a:t> de RL Off Policy, </a:t>
                </a:r>
                <a:r>
                  <a:rPr lang="en-US" dirty="0"/>
                  <a:t>de la forme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vérifient</a:t>
                </a:r>
                <a:r>
                  <a:rPr lang="en-US" dirty="0"/>
                  <a:t> :</a:t>
                </a:r>
              </a:p>
              <a:p>
                <a:r>
                  <a:rPr lang="fr-FR" b="0" dirty="0">
                    <a:solidFill>
                      <a:srgbClr val="FF0000"/>
                    </a:solidFill>
                  </a:rPr>
                  <a:t>						</a:t>
                </a:r>
                <a:endParaRPr lang="fr-FR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blipFill>
                <a:blip r:embed="rId4"/>
                <a:stretch>
                  <a:fillRect l="-443" t="-3871" b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/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MC	</a:t>
                </a:r>
                <a:r>
                  <a:rPr lang="en-US" dirty="0"/>
                  <a:t> pour </a:t>
                </a:r>
                <a:r>
                  <a:rPr lang="en-US" dirty="0" err="1"/>
                  <a:t>estimer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br>
                  <a:rPr lang="en-US" dirty="0"/>
                </a:b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blipFill>
                <a:blip r:embed="rId5"/>
                <a:stretch>
                  <a:fillRect t="-1802" b="-33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40213AF-CA9E-E3DF-E9FA-B5E94082408B}"/>
              </a:ext>
            </a:extLst>
          </p:cNvPr>
          <p:cNvSpPr/>
          <p:nvPr/>
        </p:nvSpPr>
        <p:spPr>
          <a:xfrm rot="16200000">
            <a:off x="3091935" y="1384312"/>
            <a:ext cx="369332" cy="24383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885AC-B31F-3F90-1D78-572E290726D5}"/>
              </a:ext>
            </a:extLst>
          </p:cNvPr>
          <p:cNvSpPr txBox="1"/>
          <p:nvPr/>
        </p:nvSpPr>
        <p:spPr>
          <a:xfrm>
            <a:off x="2133600" y="278817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l’exploration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6A3822-7D86-11C9-B757-F664A7C9356D}"/>
              </a:ext>
            </a:extLst>
          </p:cNvPr>
          <p:cNvSpPr/>
          <p:nvPr/>
        </p:nvSpPr>
        <p:spPr>
          <a:xfrm rot="16200000">
            <a:off x="5492234" y="1651012"/>
            <a:ext cx="369332" cy="19049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F015-A810-8B99-E579-7BD52892684B}"/>
              </a:ext>
            </a:extLst>
          </p:cNvPr>
          <p:cNvSpPr txBox="1"/>
          <p:nvPr/>
        </p:nvSpPr>
        <p:spPr>
          <a:xfrm>
            <a:off x="4688541" y="27617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Sample efficiency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377AB-750A-7BD8-5B1B-12AC8DC3BFEE}"/>
              </a:ext>
            </a:extLst>
          </p:cNvPr>
          <p:cNvSpPr txBox="1"/>
          <p:nvPr/>
        </p:nvSpPr>
        <p:spPr>
          <a:xfrm>
            <a:off x="110946" y="4214334"/>
            <a:ext cx="68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Off Policy ?</a:t>
            </a:r>
          </a:p>
        </p:txBody>
      </p:sp>
      <p:pic>
        <p:nvPicPr>
          <p:cNvPr id="1026" name="Picture 2" descr="invalid Icon">
            <a:extLst>
              <a:ext uri="{FF2B5EF4-FFF2-40B4-BE49-F238E27FC236}">
                <a16:creationId xmlns:a16="http://schemas.microsoft.com/office/drawing/2014/main" id="{02B3D5CA-16D9-9B1B-FD88-CEA3FA77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4495800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valid Icon">
            <a:extLst>
              <a:ext uri="{FF2B5EF4-FFF2-40B4-BE49-F238E27FC236}">
                <a16:creationId xmlns:a16="http://schemas.microsoft.com/office/drawing/2014/main" id="{E184F257-1947-2F0B-6FA6-8F40834D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5066971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valid Icon">
            <a:extLst>
              <a:ext uri="{FF2B5EF4-FFF2-40B4-BE49-F238E27FC236}">
                <a16:creationId xmlns:a16="http://schemas.microsoft.com/office/drawing/2014/main" id="{71C99DF4-2575-BBCD-9152-7D93898B1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5678522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rrect - Icônes ui gratuites">
            <a:extLst>
              <a:ext uri="{FF2B5EF4-FFF2-40B4-BE49-F238E27FC236}">
                <a16:creationId xmlns:a16="http://schemas.microsoft.com/office/drawing/2014/main" id="{6514264C-CF6D-6FBC-4179-EF6B9532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141" y="6292569"/>
            <a:ext cx="445110" cy="4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393CF-2F42-2563-75B8-BEE12C3E0C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5612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gain futur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/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/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blipFill>
                <a:blip r:embed="rId7"/>
                <a:stretch>
                  <a:fillRect l="-1484" t="-10000" r="-5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065B2E-D56F-E707-4B37-67D18EDC71F2}"/>
              </a:ext>
            </a:extLst>
          </p:cNvPr>
          <p:cNvSpPr/>
          <p:nvPr/>
        </p:nvSpPr>
        <p:spPr>
          <a:xfrm>
            <a:off x="7677583" y="1626848"/>
            <a:ext cx="3206894" cy="168970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/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Pour Mario :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>
                    <a:latin typeface="Cambria Math" panose="02040503050406030204" pitchFamily="18" charset="0"/>
                  </a:rPr>
                  <a:t>avancement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fr-FR" dirty="0">
                    <a:latin typeface="Cambria Math" panose="02040503050406030204" pitchFamily="18" charset="0"/>
                  </a:rPr>
                  <a:t>avancement futur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blipFill>
                <a:blip r:embed="rId8"/>
                <a:stretch>
                  <a:fillRect l="-1214" t="-3974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/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Objectif</a:t>
                </a:r>
                <a:r>
                  <a:rPr lang="fr-FR" dirty="0"/>
                  <a:t> : Trouver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blipFill>
                <a:blip r:embed="rId9"/>
                <a:stretch>
                  <a:fillRect l="-119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42DEF-20A4-32ED-1E74-2784429F97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4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/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Experience Replay </a:t>
                </a:r>
                <a:r>
                  <a:rPr lang="en-US" dirty="0"/>
                  <a:t>: On ne </a:t>
                </a:r>
                <a:r>
                  <a:rPr lang="en-US" dirty="0" err="1"/>
                  <a:t>va</a:t>
                </a:r>
                <a:r>
                  <a:rPr lang="en-US" dirty="0"/>
                  <a:t> pas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qu’une</a:t>
                </a:r>
                <a:r>
                  <a:rPr lang="en-US" dirty="0"/>
                  <a:t> </a:t>
                </a:r>
                <a:r>
                  <a:rPr lang="en-US" dirty="0" err="1"/>
                  <a:t>fois</a:t>
                </a:r>
                <a:r>
                  <a:rPr lang="en-US" dirty="0"/>
                  <a:t> de </a:t>
                </a:r>
                <a:r>
                  <a:rPr lang="en-US" dirty="0" err="1"/>
                  <a:t>chaque</a:t>
                </a:r>
                <a:r>
                  <a:rPr lang="en-US" dirty="0"/>
                  <a:t>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les stocker dans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mémoire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appelée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replay buffer</a:t>
                </a:r>
                <a:r>
                  <a:rPr lang="en-US" i="1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blipFill>
                <a:blip r:embed="rId2"/>
                <a:stretch>
                  <a:fillRect l="-11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7ABEBD23-4F87-CD5F-A938-B128CED155C2}"/>
              </a:ext>
            </a:extLst>
          </p:cNvPr>
          <p:cNvSpPr txBox="1">
            <a:spLocks/>
          </p:cNvSpPr>
          <p:nvPr/>
        </p:nvSpPr>
        <p:spPr>
          <a:xfrm>
            <a:off x="176081" y="215827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Experience Replay : apprendre des </a:t>
            </a:r>
            <a:r>
              <a:rPr lang="fr-FR" sz="4300" kern="0" dirty="0" err="1"/>
              <a:t>exp</a:t>
            </a:r>
            <a:r>
              <a:rPr lang="fr-FR" sz="4300" kern="0" dirty="0"/>
              <a:t>. passées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8A72-D7AC-310C-79D5-0E667E6BC741}"/>
              </a:ext>
            </a:extLst>
          </p:cNvPr>
          <p:cNvSpPr txBox="1"/>
          <p:nvPr/>
        </p:nvSpPr>
        <p:spPr>
          <a:xfrm>
            <a:off x="457200" y="1524000"/>
            <a:ext cx="881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L’Off Policy permet de réutiliser les transitions qui ont été tirées avec d’anciennes politiques.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/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</a:t>
                </a:r>
                <a:r>
                  <a:rPr lang="fr-FR" dirty="0">
                    <a:solidFill>
                      <a:srgbClr val="FF0000"/>
                    </a:solidFill>
                  </a:rPr>
                  <a:t>interagit</a:t>
                </a:r>
                <a:r>
                  <a:rPr lang="fr-FR" dirty="0">
                    <a:solidFill>
                      <a:schemeClr val="tx1"/>
                    </a:solidFill>
                  </a:rPr>
                  <a:t> avec l’env. en jouant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remplit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930B54-961A-AADB-04B8-D651A405AD71}"/>
              </a:ext>
            </a:extLst>
          </p:cNvPr>
          <p:cNvSpPr/>
          <p:nvPr/>
        </p:nvSpPr>
        <p:spPr>
          <a:xfrm>
            <a:off x="9684124" y="5719234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7ADFC6C-77EE-FDC1-9BA6-4526D008709B}"/>
              </a:ext>
            </a:extLst>
          </p:cNvPr>
          <p:cNvSpPr/>
          <p:nvPr/>
        </p:nvSpPr>
        <p:spPr>
          <a:xfrm>
            <a:off x="10903324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BFA0256-45D0-5C7C-9C9D-B87D793B58D9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8548619" y="3072945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/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</a:t>
                </a: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sample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BBD15D-8856-2839-3E86-4857A69D2901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6458417" y="3122632"/>
            <a:ext cx="828161" cy="37832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/>
              <p:nvPr/>
            </p:nvSpPr>
            <p:spPr>
              <a:xfrm>
                <a:off x="7061659" y="2399474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</a:t>
                </a:r>
                <a:r>
                  <a:rPr lang="fr-FR" dirty="0">
                    <a:solidFill>
                      <a:schemeClr val="tx1"/>
                    </a:solidFill>
                  </a:rPr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659" y="2399474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529A90-DD63-48FF-51CA-0A57977E71D0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>
            <a:off x="10042424" y="2897713"/>
            <a:ext cx="378324" cy="82131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BE1D44F4-4CC4-CCCE-B012-575B21E5C8BC}"/>
              </a:ext>
            </a:extLst>
          </p:cNvPr>
          <p:cNvSpPr/>
          <p:nvPr/>
        </p:nvSpPr>
        <p:spPr>
          <a:xfrm>
            <a:off x="6007192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/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9892336-10B5-C67C-E1F0-1FC14CA0DC51}"/>
              </a:ext>
            </a:extLst>
          </p:cNvPr>
          <p:cNvSpPr txBox="1"/>
          <p:nvPr/>
        </p:nvSpPr>
        <p:spPr>
          <a:xfrm>
            <a:off x="285751" y="5909299"/>
            <a:ext cx="5124449" cy="948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Évite le </a:t>
            </a:r>
            <a:r>
              <a:rPr lang="fr-FR" dirty="0" err="1">
                <a:solidFill>
                  <a:srgbClr val="FF0000"/>
                </a:solidFill>
              </a:rPr>
              <a:t>catastrophic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forgetting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(càd oublier les informations extraites des plus anciennes transitions)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B60F-8080-9588-E3DC-B2F2DBD242BF}"/>
              </a:ext>
            </a:extLst>
          </p:cNvPr>
          <p:cNvSpPr txBox="1"/>
          <p:nvPr/>
        </p:nvSpPr>
        <p:spPr>
          <a:xfrm>
            <a:off x="304800" y="3776462"/>
            <a:ext cx="4876800" cy="9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Interêts</a:t>
            </a:r>
            <a:r>
              <a:rPr lang="en-US" dirty="0"/>
              <a:t> 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Sample efficiency </a:t>
            </a:r>
            <a:r>
              <a:rPr lang="en-US" dirty="0"/>
              <a:t>: on </a:t>
            </a:r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transition </a:t>
            </a:r>
            <a:r>
              <a:rPr lang="en-US" dirty="0" err="1"/>
              <a:t>tirée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/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Décorrélation</a:t>
                </a:r>
                <a:r>
                  <a:rPr lang="en-US" dirty="0"/>
                  <a:t> : Les transitions </a:t>
                </a:r>
                <a:r>
                  <a:rPr lang="en-US" dirty="0" err="1"/>
                  <a:t>tirées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décorellées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blipFill>
                <a:blip r:embed="rId7"/>
                <a:stretch>
                  <a:fillRect l="-112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8372AD0-9521-4075-4326-60F2A8953739}"/>
              </a:ext>
            </a:extLst>
          </p:cNvPr>
          <p:cNvSpPr txBox="1"/>
          <p:nvPr/>
        </p:nvSpPr>
        <p:spPr>
          <a:xfrm>
            <a:off x="285751" y="5261543"/>
            <a:ext cx="5124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Parallélisation</a:t>
            </a:r>
            <a:r>
              <a:rPr lang="en-US" dirty="0"/>
              <a:t> :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pouvoir</a:t>
            </a:r>
            <a:r>
              <a:rPr lang="en-US" dirty="0"/>
              <a:t> entrainer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 </a:t>
            </a: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joue</a:t>
            </a:r>
            <a:r>
              <a:rPr lang="en-US" dirty="0"/>
              <a:t> (de manière </a:t>
            </a:r>
            <a:r>
              <a:rPr lang="en-US" dirty="0" err="1"/>
              <a:t>parallèle</a:t>
            </a:r>
            <a:r>
              <a:rPr lang="en-US" dirty="0"/>
              <a:t>)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5A7EA69-4FBB-2B61-8E5F-78C6C211FE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82361" y="645121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3" grpId="0"/>
      <p:bldP spid="6" grpId="0"/>
      <p:bldP spid="20" grpId="0"/>
      <p:bldP spid="2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5D4CA1-A126-EA9E-D181-AA53F3AE157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/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blipFill>
                <a:blip r:embed="rId2"/>
                <a:stretch>
                  <a:fillRect l="-857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457520-BB61-C6B6-AC3E-A8341072B696}"/>
              </a:ext>
            </a:extLst>
          </p:cNvPr>
          <p:cNvSpPr txBox="1"/>
          <p:nvPr/>
        </p:nvSpPr>
        <p:spPr>
          <a:xfrm>
            <a:off x="179512" y="274933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 algorithme est qui a l’avantage d’être </a:t>
            </a:r>
            <a:r>
              <a:rPr lang="fr-FR" dirty="0">
                <a:solidFill>
                  <a:srgbClr val="FF0000"/>
                </a:solidFill>
              </a:rPr>
              <a:t>Off Policy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et de faible variance est connu sous le nom de </a:t>
            </a:r>
            <a:r>
              <a:rPr lang="fr-FR" dirty="0">
                <a:solidFill>
                  <a:srgbClr val="00B0F0"/>
                </a:solidFill>
              </a:rPr>
              <a:t>Q Learning.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/>
              <p:nvPr/>
            </p:nvSpPr>
            <p:spPr>
              <a:xfrm>
                <a:off x="8962392" y="3127411"/>
                <a:ext cx="3144443" cy="14282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Interraction</a:t>
                </a:r>
              </a:p>
              <a:p>
                <a:pPr algn="ctr"/>
                <a:r>
                  <a:rPr lang="fr-FR" dirty="0"/>
                  <a:t>Récolte des transitions avec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pendant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steps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𝑒𝑝𝑖𝑠𝑜𝑑𝑒𝑠</m:t>
                        </m:r>
                      </m:sub>
                    </m:sSub>
                  </m:oMath>
                </a14:m>
                <a:r>
                  <a:rPr lang="en-US" dirty="0"/>
                  <a:t> épisodes.</a:t>
                </a:r>
              </a:p>
              <a:p>
                <a:pPr algn="ctr"/>
                <a:r>
                  <a:rPr lang="fr-FR" dirty="0"/>
                  <a:t>Ajout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392" y="3127411"/>
                <a:ext cx="3144443" cy="142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3774AE-B73C-5C6B-F556-94F554F8B9D5}"/>
              </a:ext>
            </a:extLst>
          </p:cNvPr>
          <p:cNvSpPr/>
          <p:nvPr/>
        </p:nvSpPr>
        <p:spPr>
          <a:xfrm>
            <a:off x="9973235" y="5100140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F0CDA03-C0A0-E2A8-2109-5D6E8B07F55F}"/>
              </a:ext>
            </a:extLst>
          </p:cNvPr>
          <p:cNvSpPr/>
          <p:nvPr/>
        </p:nvSpPr>
        <p:spPr>
          <a:xfrm>
            <a:off x="11192435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537557-0137-0756-EAE0-AA772AD44C04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 rot="5400000" flipH="1">
            <a:off x="8799702" y="2820707"/>
            <a:ext cx="15991" cy="3453833"/>
          </a:xfrm>
          <a:prstGeom prst="curvedConnector3">
            <a:avLst>
              <a:gd name="adj1" fmla="val -288713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/>
              <p:nvPr/>
            </p:nvSpPr>
            <p:spPr>
              <a:xfrm>
                <a:off x="5728304" y="3111420"/>
                <a:ext cx="2704954" cy="14282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</a:t>
                </a:r>
              </a:p>
              <a:p>
                <a:pPr algn="ctr"/>
                <a:r>
                  <a:rPr lang="fr-FR" dirty="0"/>
                  <a:t>On tire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en-US" dirty="0"/>
                  <a:t> transitions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b="0" dirty="0"/>
              </a:p>
              <a:p>
                <a:pPr algn="ctr"/>
                <a:r>
                  <a:rPr lang="en-US" dirty="0" err="1"/>
                  <a:t>Entrainement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304" y="3111420"/>
                <a:ext cx="2704954" cy="1428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2FDA0A-52AA-4454-BAA4-C99344833B32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6744252" y="2648197"/>
            <a:ext cx="799752" cy="12669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/>
              <p:nvPr/>
            </p:nvSpPr>
            <p:spPr>
              <a:xfrm>
                <a:off x="7207476" y="1813429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</a:t>
                </a:r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On améliore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greedy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476" y="1813429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207610-F341-BF98-B1B6-D2F06ED67B81}"/>
              </a:ext>
            </a:extLst>
          </p:cNvPr>
          <p:cNvCxnSpPr>
            <a:cxnSpLocks/>
            <a:stCxn id="26" idx="3"/>
            <a:endCxn id="2" idx="0"/>
          </p:cNvCxnSpPr>
          <p:nvPr/>
        </p:nvCxnSpPr>
        <p:spPr>
          <a:xfrm>
            <a:off x="10188241" y="2311668"/>
            <a:ext cx="346373" cy="815743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F4F77FE0-D3ED-D305-0863-7F9BF69FDEFA}"/>
              </a:ext>
            </a:extLst>
          </p:cNvPr>
          <p:cNvSpPr/>
          <p:nvPr/>
        </p:nvSpPr>
        <p:spPr>
          <a:xfrm>
            <a:off x="6453253" y="4596956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/>
              <p:nvPr/>
            </p:nvSpPr>
            <p:spPr>
              <a:xfrm>
                <a:off x="6019800" y="5292790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5292790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/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AF4E976-B1EE-CFAD-D988-C2AC60967F97}"/>
              </a:ext>
            </a:extLst>
          </p:cNvPr>
          <p:cNvSpPr txBox="1"/>
          <p:nvPr/>
        </p:nvSpPr>
        <p:spPr>
          <a:xfrm>
            <a:off x="7992035" y="131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 Learning </a:t>
            </a:r>
            <a:r>
              <a:rPr lang="fr-FR" u="sng" dirty="0" err="1"/>
              <a:t>loop</a:t>
            </a:r>
            <a:r>
              <a:rPr lang="fr-FR" u="sng" dirty="0"/>
              <a:t> 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A8733-900C-BD9B-0B06-552579F85A98}"/>
              </a:ext>
            </a:extLst>
          </p:cNvPr>
          <p:cNvSpPr/>
          <p:nvPr/>
        </p:nvSpPr>
        <p:spPr>
          <a:xfrm>
            <a:off x="183995" y="1813429"/>
            <a:ext cx="5334000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B8D2A-2686-BE7A-2D75-8511783291F1}"/>
              </a:ext>
            </a:extLst>
          </p:cNvPr>
          <p:cNvSpPr txBox="1"/>
          <p:nvPr/>
        </p:nvSpPr>
        <p:spPr>
          <a:xfrm>
            <a:off x="245005" y="6089653"/>
            <a:ext cx="567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l’équation du Q Learning peut se voir comme une application de l’équation de Bellman optimale.</a:t>
            </a:r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9C247F0-5FF4-1DEF-DCF4-C9423DD655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4211" y="6393084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9" grpId="0" animBg="1"/>
      <p:bldP spid="12" grpId="0" animBg="1"/>
      <p:bldP spid="15" grpId="0" animBg="1"/>
      <p:bldP spid="26" grpId="0" animBg="1"/>
      <p:bldP spid="77" grpId="0" animBg="1"/>
      <p:bldP spid="1038" grpId="0" animBg="1"/>
      <p:bldP spid="85" grpId="0"/>
      <p:bldP spid="87" grpId="0"/>
      <p:bldP spid="3" grpId="0" animBg="1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Deep 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197352" y="286477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faire quand les espaces d’observations (et d’actions) sont trop grands ?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406B54CD-7281-FA3B-D881-D6982D3E1CE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73950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70CD7B9-89DA-CBA9-5860-D334E0A8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46" y="4383482"/>
            <a:ext cx="2948539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A6D91575-CC5F-4F5C-B58E-5EB17BD6554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950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Étiquette : Mario Bros">
            <a:extLst>
              <a:ext uri="{FF2B5EF4-FFF2-40B4-BE49-F238E27FC236}">
                <a16:creationId xmlns:a16="http://schemas.microsoft.com/office/drawing/2014/main" id="{8D2F9021-6132-2BEE-E316-CC3B617FB9C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54424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/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blipFill>
                <a:blip r:embed="rId4"/>
                <a:stretch>
                  <a:fillRect r="-373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/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blipFill>
                <a:blip r:embed="rId5"/>
                <a:stretch>
                  <a:fillRect l="-38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/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:r>
                  <a:rPr lang="fr-FR" dirty="0" err="1"/>
                  <a:t>Weights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blipFill>
                <a:blip r:embed="rId6"/>
                <a:stretch>
                  <a:fillRect l="-3285" t="-5660" r="-29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29AFB6E-740D-B53F-3E4E-1D33AE21A086}"/>
              </a:ext>
            </a:extLst>
          </p:cNvPr>
          <p:cNvSpPr txBox="1"/>
          <p:nvPr/>
        </p:nvSpPr>
        <p:spPr>
          <a:xfrm>
            <a:off x="5278710" y="373438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Estimated</a:t>
            </a:r>
            <a:r>
              <a:rPr lang="fr-FR" dirty="0"/>
              <a:t> State Value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DD680-76AF-A974-5104-EF4892C21BF7}"/>
              </a:ext>
            </a:extLst>
          </p:cNvPr>
          <p:cNvSpPr/>
          <p:nvPr/>
        </p:nvSpPr>
        <p:spPr>
          <a:xfrm>
            <a:off x="228600" y="3734382"/>
            <a:ext cx="11506200" cy="264831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5F24E-E897-D257-3CC9-F64040C023E6}"/>
              </a:ext>
            </a:extLst>
          </p:cNvPr>
          <p:cNvSpPr txBox="1"/>
          <p:nvPr/>
        </p:nvSpPr>
        <p:spPr>
          <a:xfrm>
            <a:off x="8144836" y="1657442"/>
            <a:ext cx="38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p:pic>
        <p:nvPicPr>
          <p:cNvPr id="3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5B552B43-FA5C-CB8B-A98F-6E602A7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4" y="573374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859C7-667E-CDC1-28DC-803856AF4E7B}"/>
              </a:ext>
            </a:extLst>
          </p:cNvPr>
          <p:cNvSpPr txBox="1"/>
          <p:nvPr/>
        </p:nvSpPr>
        <p:spPr>
          <a:xfrm>
            <a:off x="8281254" y="5702844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Deep Learning est puissant mais mal compris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85402-E07D-ACFC-088D-FBAA42DC3B72}"/>
              </a:ext>
            </a:extLst>
          </p:cNvPr>
          <p:cNvSpPr/>
          <p:nvPr/>
        </p:nvSpPr>
        <p:spPr>
          <a:xfrm>
            <a:off x="74004" y="1313989"/>
            <a:ext cx="11506200" cy="15207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/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Avec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paramètres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blipFill>
                <a:blip r:embed="rId8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621893"/>
                  </p:ext>
                </p:extLst>
              </p:nvPr>
            </p:nvGraphicFramePr>
            <p:xfrm>
              <a:off x="759804" y="1718856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𝒔𝒕𝒂𝒕𝒆</m:t>
                                    </m:r>
                                  </m:sub>
                                </m:s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621893"/>
                  </p:ext>
                </p:extLst>
              </p:nvPr>
            </p:nvGraphicFramePr>
            <p:xfrm>
              <a:off x="759804" y="1718856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9497" t="-6494" r="-2010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03" t="-107895" r="-40100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/>
              <p:nvPr/>
            </p:nvSpPr>
            <p:spPr>
              <a:xfrm>
                <a:off x="5784432" y="2108399"/>
                <a:ext cx="6333564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432" y="2108399"/>
                <a:ext cx="6333564" cy="393185"/>
              </a:xfrm>
              <a:prstGeom prst="rect">
                <a:avLst/>
              </a:prstGeom>
              <a:blipFill>
                <a:blip r:embed="rId10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2254BD0-DB0E-4C3E-FEA5-362CBF758416}"/>
              </a:ext>
            </a:extLst>
          </p:cNvPr>
          <p:cNvSpPr txBox="1"/>
          <p:nvPr/>
        </p:nvSpPr>
        <p:spPr>
          <a:xfrm>
            <a:off x="123438" y="1275401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Cas </a:t>
            </a:r>
            <a:r>
              <a:rPr lang="en-US" u="sng" dirty="0" err="1"/>
              <a:t>tabulaire</a:t>
            </a:r>
            <a:r>
              <a:rPr lang="en-US" u="sng" dirty="0"/>
              <a:t>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FA9609-DBFB-5372-514B-258CA2D72E55}"/>
              </a:ext>
            </a:extLst>
          </p:cNvPr>
          <p:cNvSpPr txBox="1"/>
          <p:nvPr/>
        </p:nvSpPr>
        <p:spPr>
          <a:xfrm>
            <a:off x="201834" y="3266960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Deep RL 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58780-C0E9-3F3B-9C94-545357DDE85C}"/>
              </a:ext>
            </a:extLst>
          </p:cNvPr>
          <p:cNvSpPr txBox="1"/>
          <p:nvPr/>
        </p:nvSpPr>
        <p:spPr>
          <a:xfrm>
            <a:off x="8281254" y="3880413"/>
            <a:ext cx="199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/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Plutôt que de voir une image comme un état parmi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r>
                  <a:rPr lang="en-US" dirty="0"/>
                  <a:t>on la </a:t>
                </a:r>
                <a:r>
                  <a:rPr lang="en-US" dirty="0" err="1"/>
                  <a:t>voit</a:t>
                </a:r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un </a:t>
                </a:r>
                <a:r>
                  <a:rPr lang="en-US" dirty="0" err="1"/>
                  <a:t>vecteur</a:t>
                </a:r>
                <a:r>
                  <a:rPr lang="en-US" dirty="0"/>
                  <a:t>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0;25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blipFill>
                <a:blip r:embed="rId11"/>
                <a:stretch>
                  <a:fillRect l="-4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ABB35-0933-6663-5D7E-4972815893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7649" y="646933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7" grpId="0"/>
      <p:bldP spid="11" grpId="0"/>
      <p:bldP spid="29" grpId="0"/>
      <p:bldP spid="12" grpId="0" animBg="1"/>
      <p:bldP spid="13" grpId="0"/>
      <p:bldP spid="33" grpId="0"/>
      <p:bldP spid="35" grpId="0" animBg="1"/>
      <p:bldP spid="37" grpId="0"/>
      <p:bldP spid="40" grpId="0"/>
      <p:bldP spid="42" grpId="0"/>
      <p:bldP spid="44" grpId="0"/>
      <p:bldP spid="45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2BDFB6-C44B-AE98-87C5-A709051652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Combinons tout ça : Deep Q Network (DQN)</a:t>
            </a:r>
          </a:p>
        </p:txBody>
      </p:sp>
      <p:sp>
        <p:nvSpPr>
          <p:cNvPr id="9" name="AutoShape 6" descr="Pseudo-code of DQN with experience-replay method [12] | Download Scientific  Diagram">
            <a:extLst>
              <a:ext uri="{FF2B5EF4-FFF2-40B4-BE49-F238E27FC236}">
                <a16:creationId xmlns:a16="http://schemas.microsoft.com/office/drawing/2014/main" id="{A473D980-85D0-49E1-C736-552C893F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reinforcement learning - When calculating the max in DQN, do I have to  calculate the Q for every possible action for a particular state? -  Artificial Intelligence Stack Exchange">
            <a:extLst>
              <a:ext uri="{FF2B5EF4-FFF2-40B4-BE49-F238E27FC236}">
                <a16:creationId xmlns:a16="http://schemas.microsoft.com/office/drawing/2014/main" id="{D3487774-9707-B434-35DF-95288AE3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1125"/>
            <a:ext cx="800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nect X with DQN and PBT. Introduction | by Ondřej Nováček | Medium">
            <a:extLst>
              <a:ext uri="{FF2B5EF4-FFF2-40B4-BE49-F238E27FC236}">
                <a16:creationId xmlns:a16="http://schemas.microsoft.com/office/drawing/2014/main" id="{04CC73E3-1C3D-A862-843E-8165F71B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7" y="3242187"/>
            <a:ext cx="47644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4F342-40DF-5F68-6760-C48B250A05E4}"/>
              </a:ext>
            </a:extLst>
          </p:cNvPr>
          <p:cNvSpPr txBox="1"/>
          <p:nvPr/>
        </p:nvSpPr>
        <p:spPr>
          <a:xfrm>
            <a:off x="228600" y="6181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Gran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 </a:t>
            </a:r>
            <a:endParaRPr lang="en-US" b="1" i="0" dirty="0">
              <a:solidFill>
                <a:srgbClr val="002060"/>
              </a:solidFill>
              <a:effectLst/>
              <a:latin typeface="Lucida Grand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B79F9-E18D-3580-7A74-53CD41FD5F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59240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650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Asynchronous Advanced Actor Critic algorithm (A3C) - YouTube">
            <a:extLst>
              <a:ext uri="{FF2B5EF4-FFF2-40B4-BE49-F238E27FC236}">
                <a16:creationId xmlns:a16="http://schemas.microsoft.com/office/drawing/2014/main" id="{40BF01BB-11A9-99D1-AF0D-CC16B69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1" y="1317616"/>
            <a:ext cx="4719918" cy="26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8FA9-0276-1566-203A-FC9DF30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2907"/>
            <a:ext cx="10501060" cy="233537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F85D2DA-AB5C-F5C3-57F5-40AFB592789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Parallélisation en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36EE-A3BD-4F72-82AB-5509361F4C77}"/>
              </a:ext>
            </a:extLst>
          </p:cNvPr>
          <p:cNvSpPr txBox="1"/>
          <p:nvPr/>
        </p:nvSpPr>
        <p:spPr>
          <a:xfrm>
            <a:off x="457200" y="2397576"/>
            <a:ext cx="67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parallélisation permet :</a:t>
            </a:r>
          </a:p>
          <a:p>
            <a:r>
              <a:rPr lang="fr-FR" dirty="0"/>
              <a:t>-    de décorréler les batch de données, ce qui réduit la variance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run plusieurs environnements en même temps (gain de temps)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vectoriser les données (gain de temps via l’usage de </a:t>
            </a:r>
            <a:r>
              <a:rPr lang="fr-FR" dirty="0" err="1"/>
              <a:t>GPUs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75FB3-79D3-9E20-4605-2213708E50BF}"/>
              </a:ext>
            </a:extLst>
          </p:cNvPr>
          <p:cNvSpPr txBox="1"/>
          <p:nvPr/>
        </p:nvSpPr>
        <p:spPr>
          <a:xfrm>
            <a:off x="448234" y="1477407"/>
            <a:ext cx="67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en travaillant on-policy, on obtient des données issus des mêmes épisodes donc corrélés, ce qui augmente la variance.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0E132-4F37-38D7-E591-A5EC244520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644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936280" y="1295400"/>
            <a:ext cx="10646120" cy="54864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241080" y="1866900"/>
            <a:ext cx="3002496" cy="445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405060" y="1524000"/>
            <a:ext cx="6796339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453371" y="1324473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184680" y="15181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88231" y="191553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828882" y="4143958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5083559" y="4248932"/>
            <a:ext cx="3668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Q  Learning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9036844" y="4095750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4EDAD-2EE8-C139-A40D-5F0A9C453530}"/>
              </a:ext>
            </a:extLst>
          </p:cNvPr>
          <p:cNvSpPr txBox="1"/>
          <p:nvPr/>
        </p:nvSpPr>
        <p:spPr>
          <a:xfrm>
            <a:off x="4666310" y="346728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based</a:t>
            </a:r>
            <a:r>
              <a:rPr lang="fr-FR" dirty="0"/>
              <a:t> RL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Taxonomie du RL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368953" y="2590800"/>
            <a:ext cx="2779535" cy="36127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531663" y="2793454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9C431-0E16-0410-E410-7AC0F659A1ED}"/>
              </a:ext>
            </a:extLst>
          </p:cNvPr>
          <p:cNvSpPr txBox="1"/>
          <p:nvPr/>
        </p:nvSpPr>
        <p:spPr>
          <a:xfrm>
            <a:off x="4669266" y="1960677"/>
            <a:ext cx="19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based</a:t>
            </a:r>
            <a:r>
              <a:rPr lang="fr-FR" dirty="0"/>
              <a:t> RL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DBE2D5-1851-71F4-4F8D-22CBBB83DD11}"/>
              </a:ext>
            </a:extLst>
          </p:cNvPr>
          <p:cNvSpPr/>
          <p:nvPr/>
        </p:nvSpPr>
        <p:spPr>
          <a:xfrm>
            <a:off x="8992911" y="2047309"/>
            <a:ext cx="1830135" cy="11188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REINFORCE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7F2779-07C9-0E9D-F1B0-8FA6B268E6D7}"/>
              </a:ext>
            </a:extLst>
          </p:cNvPr>
          <p:cNvSpPr/>
          <p:nvPr/>
        </p:nvSpPr>
        <p:spPr>
          <a:xfrm>
            <a:off x="4666310" y="1915537"/>
            <a:ext cx="6268376" cy="14019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FAC082-6F8A-6F8D-8FBB-87341ED153DA}"/>
              </a:ext>
            </a:extLst>
          </p:cNvPr>
          <p:cNvSpPr/>
          <p:nvPr/>
        </p:nvSpPr>
        <p:spPr>
          <a:xfrm>
            <a:off x="4682544" y="3467100"/>
            <a:ext cx="6268376" cy="26289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D82E0-B947-8CCF-37A1-DBDB24B511F4}"/>
              </a:ext>
            </a:extLst>
          </p:cNvPr>
          <p:cNvSpPr/>
          <p:nvPr/>
        </p:nvSpPr>
        <p:spPr>
          <a:xfrm>
            <a:off x="6958666" y="2517414"/>
            <a:ext cx="1929757" cy="1297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Actor Critic </a:t>
            </a:r>
            <a:r>
              <a:rPr lang="fr-FR" dirty="0" err="1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0958B9-1588-0C35-7AC9-87A284834F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642424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2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FD04-94E6-DE3D-7A35-2F51A82A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735C0-03A3-87C5-56B8-A964362CA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07F338C-AD7F-E0AD-B4E3-E18037B811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Problèmes généraux du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/>
              <p:nvPr/>
            </p:nvSpPr>
            <p:spPr>
              <a:xfrm>
                <a:off x="381000" y="1735419"/>
                <a:ext cx="63468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la variance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l’entrainement simultané de plusieurs réseaux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 de garanties de convergence dans le cas du Deep RL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Grande sensibilité aux hyperparamètres (qui sont nombreux)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35419"/>
                <a:ext cx="6346866" cy="1200329"/>
              </a:xfrm>
              <a:prstGeom prst="rect">
                <a:avLst/>
              </a:prstGeom>
              <a:blipFill>
                <a:blip r:embed="rId2"/>
                <a:stretch>
                  <a:fillRect l="-865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03A66-0F06-A3FA-522E-2CE8BA6658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2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214A97-0B64-987F-E832-D740CFC9676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les librairies de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C569-F0E1-4A7C-400F-647B42588419}"/>
              </a:ext>
            </a:extLst>
          </p:cNvPr>
          <p:cNvSpPr txBox="1"/>
          <p:nvPr/>
        </p:nvSpPr>
        <p:spPr>
          <a:xfrm>
            <a:off x="376518" y="1600200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environnements : </a:t>
            </a:r>
            <a:endParaRPr lang="en-US" dirty="0"/>
          </a:p>
        </p:txBody>
      </p:sp>
      <p:pic>
        <p:nvPicPr>
          <p:cNvPr id="1026" name="Picture 2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917107A4-98A3-5EF9-C47E-E2659562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195125"/>
            <a:ext cx="20574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81D6-2EB2-77C8-F9C7-0D9A253A3EAC}"/>
              </a:ext>
            </a:extLst>
          </p:cNvPr>
          <p:cNvSpPr txBox="1"/>
          <p:nvPr/>
        </p:nvSpPr>
        <p:spPr>
          <a:xfrm>
            <a:off x="381000" y="2347269"/>
            <a:ext cx="172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agents :</a:t>
            </a:r>
            <a:endParaRPr lang="en-US" dirty="0"/>
          </a:p>
        </p:txBody>
      </p:sp>
      <p:pic>
        <p:nvPicPr>
          <p:cNvPr id="1028" name="Picture 4" descr="Model-based Reinforcement Learning with Ray RLlib | by Michael Luo |  Distributed Computing with Ray | Medium">
            <a:extLst>
              <a:ext uri="{FF2B5EF4-FFF2-40B4-BE49-F238E27FC236}">
                <a16:creationId xmlns:a16="http://schemas.microsoft.com/office/drawing/2014/main" id="{5859B791-11AD-F554-4D79-0F5B113F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46" y="3607305"/>
            <a:ext cx="12192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 Baselines3 ベータ版｜npaka｜note">
            <a:extLst>
              <a:ext uri="{FF2B5EF4-FFF2-40B4-BE49-F238E27FC236}">
                <a16:creationId xmlns:a16="http://schemas.microsoft.com/office/drawing/2014/main" id="{FADCCD0E-8B46-4242-4EFD-C203F1FC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-1" r="22223" b="451"/>
          <a:stretch/>
        </p:blipFill>
        <p:spPr bwMode="auto">
          <a:xfrm>
            <a:off x="2438846" y="2375171"/>
            <a:ext cx="1219200" cy="10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593B-AAC6-6829-71EE-2D277B28854D}"/>
              </a:ext>
            </a:extLst>
          </p:cNvPr>
          <p:cNvSpPr txBox="1"/>
          <p:nvPr/>
        </p:nvSpPr>
        <p:spPr>
          <a:xfrm>
            <a:off x="3810000" y="2347269"/>
            <a:ext cx="525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StableBaselines3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simple et rapide en application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 par défaut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4A06-08E3-4803-8A79-FA0179FF2B26}"/>
              </a:ext>
            </a:extLst>
          </p:cNvPr>
          <p:cNvSpPr txBox="1"/>
          <p:nvPr/>
        </p:nvSpPr>
        <p:spPr>
          <a:xfrm>
            <a:off x="3810000" y="358140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RLlib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adapté au multi-agent et au hiérarchique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scalable (construit sur Ray, librairie de parallélisation)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à privilégier pour les gros projets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7348-50BE-BF84-B767-745CF4103402}"/>
              </a:ext>
            </a:extLst>
          </p:cNvPr>
          <p:cNvSpPr txBox="1"/>
          <p:nvPr/>
        </p:nvSpPr>
        <p:spPr>
          <a:xfrm>
            <a:off x="376518" y="5066554"/>
            <a:ext cx="72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librairies : </a:t>
            </a:r>
            <a:r>
              <a:rPr lang="fr-FR" dirty="0" err="1"/>
              <a:t>CleanRL</a:t>
            </a:r>
            <a:r>
              <a:rPr lang="fr-FR" dirty="0"/>
              <a:t>, ML agent (</a:t>
            </a:r>
            <a:r>
              <a:rPr lang="fr-FR" dirty="0" err="1"/>
              <a:t>Unity</a:t>
            </a:r>
            <a:r>
              <a:rPr lang="fr-FR" dirty="0"/>
              <a:t>), OpenAI </a:t>
            </a:r>
            <a:r>
              <a:rPr lang="fr-FR" dirty="0" err="1"/>
              <a:t>Baselines</a:t>
            </a:r>
            <a:r>
              <a:rPr lang="fr-FR" dirty="0"/>
              <a:t>, </a:t>
            </a:r>
            <a:r>
              <a:rPr lang="fr-FR" dirty="0" err="1"/>
              <a:t>KerasRL</a:t>
            </a:r>
            <a:r>
              <a:rPr lang="fr-FR" dirty="0"/>
              <a:t> …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3E806-9013-3235-9685-D0D9F9722B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040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3ACC15-F11E-F0F1-95D4-83611E4C618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ressources en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F09C-1805-7AE9-AE76-C4A6B95A0F8D}"/>
              </a:ext>
            </a:extLst>
          </p:cNvPr>
          <p:cNvSpPr txBox="1"/>
          <p:nvPr/>
        </p:nvSpPr>
        <p:spPr>
          <a:xfrm>
            <a:off x="533400" y="1573890"/>
            <a:ext cx="944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Playing Atari with Deep Reinforcement Learning, DeepMind, 2013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Spinning Up (</a:t>
            </a:r>
            <a:r>
              <a:rPr lang="en-US" dirty="0" err="1"/>
              <a:t>ressource</a:t>
            </a:r>
            <a:r>
              <a:rPr lang="en-US" dirty="0"/>
              <a:t> educative pour </a:t>
            </a:r>
            <a:r>
              <a:rPr lang="en-US" dirty="0" err="1"/>
              <a:t>ceux</a:t>
            </a:r>
            <a:r>
              <a:rPr lang="en-US" dirty="0"/>
              <a:t> </a:t>
            </a:r>
            <a:r>
              <a:rPr lang="en-US" dirty="0" err="1"/>
              <a:t>voulant</a:t>
            </a:r>
            <a:r>
              <a:rPr lang="en-US" dirty="0"/>
              <a:t> </a:t>
            </a:r>
            <a:r>
              <a:rPr lang="en-US" dirty="0" err="1"/>
              <a:t>apprendre</a:t>
            </a:r>
            <a:r>
              <a:rPr lang="en-US" dirty="0"/>
              <a:t> le RL) : </a:t>
            </a:r>
          </a:p>
          <a:p>
            <a:r>
              <a:rPr lang="en-US" dirty="0">
                <a:hlinkClick r:id="rId4"/>
              </a:rPr>
              <a:t>https://spinningup.openai.com/en/latest/</a:t>
            </a:r>
            <a:endParaRPr lang="en-US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sur le RL: </a:t>
            </a:r>
            <a:r>
              <a:rPr lang="en-US" dirty="0">
                <a:latin typeface="Roboto" panose="02000000000000000000" pitchFamily="2" charset="0"/>
                <a:hlinkClick r:id="rId5"/>
              </a:rPr>
              <a:t>https://lilianweng.github.io</a:t>
            </a:r>
            <a:endParaRPr lang="en-US" dirty="0"/>
          </a:p>
          <a:p>
            <a:r>
              <a:rPr lang="en-US" b="0" i="0" dirty="0">
                <a:effectLst/>
              </a:rPr>
              <a:t>Value-based RL basics : </a:t>
            </a:r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Medium article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Policy-based RL basics : </a:t>
            </a:r>
            <a:r>
              <a:rPr lang="en-US" dirty="0">
                <a:latin typeface="Roboto" panose="02000000000000000000" pitchFamily="2" charset="0"/>
                <a:hlinkClick r:id="rId7"/>
              </a:rPr>
              <a:t>Medium article</a:t>
            </a:r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4FD18-8001-1086-4C84-89ECEA664C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Des questions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6298E-C147-D0C5-B711-D699EBDB3B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46FBC9-1AD0-E9FC-76B4-F5B83C4DFC90}"/>
              </a:ext>
            </a:extLst>
          </p:cNvPr>
          <p:cNvSpPr/>
          <p:nvPr/>
        </p:nvSpPr>
        <p:spPr>
          <a:xfrm>
            <a:off x="187859" y="1804837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/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2B459CFF-10E0-ABA4-D543-1F85F17B82CA}"/>
              </a:ext>
            </a:extLst>
          </p:cNvPr>
          <p:cNvSpPr txBox="1"/>
          <p:nvPr/>
        </p:nvSpPr>
        <p:spPr>
          <a:xfrm>
            <a:off x="796367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586E15-A955-F51A-92BE-8984CA7E5791}"/>
              </a:ext>
            </a:extLst>
          </p:cNvPr>
          <p:cNvSpPr txBox="1"/>
          <p:nvPr/>
        </p:nvSpPr>
        <p:spPr>
          <a:xfrm>
            <a:off x="3033244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C0CD9B-B812-5947-D5F0-4A449FBA3EC7}"/>
              </a:ext>
            </a:extLst>
          </p:cNvPr>
          <p:cNvSpPr txBox="1"/>
          <p:nvPr/>
        </p:nvSpPr>
        <p:spPr>
          <a:xfrm>
            <a:off x="4909288" y="3016113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611D4-4C8E-3CF0-ABEA-3A7A1ED9464B}"/>
              </a:ext>
            </a:extLst>
          </p:cNvPr>
          <p:cNvSpPr txBox="1"/>
          <p:nvPr/>
        </p:nvSpPr>
        <p:spPr>
          <a:xfrm>
            <a:off x="4183356" y="1471996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4" name="object 33">
            <a:extLst>
              <a:ext uri="{FF2B5EF4-FFF2-40B4-BE49-F238E27FC236}">
                <a16:creationId xmlns:a16="http://schemas.microsoft.com/office/drawing/2014/main" id="{43414FDE-69A3-FCD4-5890-0ABF4D3241F5}"/>
              </a:ext>
            </a:extLst>
          </p:cNvPr>
          <p:cNvGrpSpPr/>
          <p:nvPr/>
        </p:nvGrpSpPr>
        <p:grpSpPr>
          <a:xfrm>
            <a:off x="1343127" y="3757284"/>
            <a:ext cx="2571750" cy="1256665"/>
            <a:chOff x="1729485" y="4215129"/>
            <a:chExt cx="2571750" cy="1256665"/>
          </a:xfrm>
          <a:solidFill>
            <a:srgbClr val="6FAC46"/>
          </a:solidFill>
        </p:grpSpPr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1C625C01-AD32-1ADB-F4EF-76912F76897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96832ED9-FCD7-D44F-AA93-8A9B13ABAFE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6">
            <a:extLst>
              <a:ext uri="{FF2B5EF4-FFF2-40B4-BE49-F238E27FC236}">
                <a16:creationId xmlns:a16="http://schemas.microsoft.com/office/drawing/2014/main" id="{43B266D9-6F68-B454-E88D-F85C54F37F82}"/>
              </a:ext>
            </a:extLst>
          </p:cNvPr>
          <p:cNvSpPr txBox="1"/>
          <p:nvPr/>
        </p:nvSpPr>
        <p:spPr>
          <a:xfrm>
            <a:off x="1601889" y="4190036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8" name="object 37">
            <a:extLst>
              <a:ext uri="{FF2B5EF4-FFF2-40B4-BE49-F238E27FC236}">
                <a16:creationId xmlns:a16="http://schemas.microsoft.com/office/drawing/2014/main" id="{FE7E267C-9D81-3253-C12E-96CD26A5A074}"/>
              </a:ext>
            </a:extLst>
          </p:cNvPr>
          <p:cNvGrpSpPr/>
          <p:nvPr/>
        </p:nvGrpSpPr>
        <p:grpSpPr>
          <a:xfrm>
            <a:off x="1343381" y="1264275"/>
            <a:ext cx="2571115" cy="1257300"/>
            <a:chOff x="1729739" y="1722120"/>
            <a:chExt cx="2571115" cy="1257300"/>
          </a:xfrm>
        </p:grpSpPr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B9CE35A0-AB07-6B67-7BF2-21F08F41B4A4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CE0D7B21-6B63-C9AC-C835-DEED0A8383E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40">
            <a:extLst>
              <a:ext uri="{FF2B5EF4-FFF2-40B4-BE49-F238E27FC236}">
                <a16:creationId xmlns:a16="http://schemas.microsoft.com/office/drawing/2014/main" id="{6F8338ED-DAE5-6188-1A83-82510B680AE8}"/>
              </a:ext>
            </a:extLst>
          </p:cNvPr>
          <p:cNvSpPr txBox="1"/>
          <p:nvPr/>
        </p:nvSpPr>
        <p:spPr>
          <a:xfrm>
            <a:off x="2108811" y="1624700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/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/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3">
            <a:extLst>
              <a:ext uri="{FF2B5EF4-FFF2-40B4-BE49-F238E27FC236}">
                <a16:creationId xmlns:a16="http://schemas.microsoft.com/office/drawing/2014/main" id="{7AA4491B-EF60-5907-4063-A41352F1E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l’environnement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/>
              <p:nvPr/>
            </p:nvSpPr>
            <p:spPr>
              <a:xfrm>
                <a:off x="6612059" y="2138415"/>
                <a:ext cx="526265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probabilité</a:t>
                </a:r>
                <a:r>
                  <a:rPr lang="en-US" dirty="0">
                    <a:solidFill>
                      <a:schemeClr val="tx1"/>
                    </a:solidFill>
                  </a:rPr>
                  <a:t> que </a:t>
                </a:r>
                <a:r>
                  <a:rPr lang="en-US" dirty="0" err="1">
                    <a:solidFill>
                      <a:schemeClr val="tx1"/>
                    </a:solidFill>
                  </a:rPr>
                  <a:t>l’env</a:t>
                </a:r>
                <a:r>
                  <a:rPr lang="en-US" dirty="0">
                    <a:solidFill>
                      <a:schemeClr val="tx1"/>
                    </a:solidFill>
                  </a:rPr>
                  <a:t>. arrive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récompense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moyenne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059" y="2138415"/>
                <a:ext cx="5262659" cy="1499898"/>
              </a:xfrm>
              <a:prstGeom prst="rect">
                <a:avLst/>
              </a:prstGeom>
              <a:blipFill>
                <a:blip r:embed="rId5"/>
                <a:stretch>
                  <a:fillRect l="-1043"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50C9855-7DD8-5DDB-482E-39644E553A97}"/>
              </a:ext>
            </a:extLst>
          </p:cNvPr>
          <p:cNvSpPr txBox="1"/>
          <p:nvPr/>
        </p:nvSpPr>
        <p:spPr>
          <a:xfrm>
            <a:off x="6705600" y="1371907"/>
            <a:ext cx="442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L’environnement est régi par des lois probabilistes qu’on appelle le </a:t>
            </a:r>
            <a:r>
              <a:rPr lang="fr-FR" u="sng" dirty="0"/>
              <a:t>modèle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CBDF71-FFB7-3A3A-85ED-C5E58BD2256A}"/>
              </a:ext>
            </a:extLst>
          </p:cNvPr>
          <p:cNvSpPr/>
          <p:nvPr/>
        </p:nvSpPr>
        <p:spPr>
          <a:xfrm>
            <a:off x="5498046" y="4190036"/>
            <a:ext cx="6325122" cy="23150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ED0D81-2933-D76B-9E38-5DC643B60873}"/>
              </a:ext>
            </a:extLst>
          </p:cNvPr>
          <p:cNvSpPr/>
          <p:nvPr/>
        </p:nvSpPr>
        <p:spPr>
          <a:xfrm>
            <a:off x="5758978" y="5101297"/>
            <a:ext cx="2851090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12BA10-6DEB-BD95-C4D1-35BEB0E496F8}"/>
              </a:ext>
            </a:extLst>
          </p:cNvPr>
          <p:cNvSpPr/>
          <p:nvPr/>
        </p:nvSpPr>
        <p:spPr>
          <a:xfrm>
            <a:off x="8775675" y="5105400"/>
            <a:ext cx="2905125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885008-17AF-FB3B-72E1-D89EC5740799}"/>
              </a:ext>
            </a:extLst>
          </p:cNvPr>
          <p:cNvSpPr txBox="1"/>
          <p:nvPr/>
        </p:nvSpPr>
        <p:spPr>
          <a:xfrm>
            <a:off x="7394703" y="4235158"/>
            <a:ext cx="24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FC9C17-EBBD-0F97-950F-18C3D7B7ADDE}"/>
              </a:ext>
            </a:extLst>
          </p:cNvPr>
          <p:cNvSpPr txBox="1"/>
          <p:nvPr/>
        </p:nvSpPr>
        <p:spPr>
          <a:xfrm>
            <a:off x="9499505" y="4773215"/>
            <a:ext cx="12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A1F961-3512-D4E2-90EB-B5A2CBD4A09E}"/>
              </a:ext>
            </a:extLst>
          </p:cNvPr>
          <p:cNvSpPr txBox="1"/>
          <p:nvPr/>
        </p:nvSpPr>
        <p:spPr>
          <a:xfrm>
            <a:off x="6424967" y="4763846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DBBCA-19DD-F8C0-EC8F-EBD377384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06417" y="642579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9" grpId="0" animBg="1"/>
      <p:bldP spid="11" grpId="0" animBg="1"/>
      <p:bldP spid="13" grpId="0" animBg="1"/>
      <p:bldP spid="22" grpId="0"/>
      <p:bldP spid="25" grpId="0"/>
      <p:bldP spid="2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8B7F361-A9F6-C05E-B835-226C3AB87A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Sources et ressources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4AB63-EB54-CFA9-FAFD-1FF8F3632B85}"/>
              </a:ext>
            </a:extLst>
          </p:cNvPr>
          <p:cNvSpPr txBox="1"/>
          <p:nvPr/>
        </p:nvSpPr>
        <p:spPr>
          <a:xfrm>
            <a:off x="762000" y="1676400"/>
            <a:ext cx="86731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fr-FR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: </a:t>
            </a:r>
            <a:r>
              <a:rPr lang="en-US" dirty="0">
                <a:latin typeface="Roboto" panose="02000000000000000000" pitchFamily="2" charset="0"/>
                <a:hlinkClick r:id="rId3"/>
              </a:rPr>
              <a:t>https://lilianweng.github.io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fr-FR" dirty="0"/>
              <a:t>GitHub formation (slides &amp; code) : </a:t>
            </a:r>
            <a:r>
              <a:rPr lang="fr-FR" dirty="0">
                <a:hlinkClick r:id="rId4"/>
              </a:rPr>
              <a:t>github.com/</a:t>
            </a:r>
            <a:r>
              <a:rPr lang="fr-FR" dirty="0" err="1">
                <a:hlinkClick r:id="rId4"/>
              </a:rPr>
              <a:t>tboulet</a:t>
            </a:r>
            <a:r>
              <a:rPr lang="fr-FR" dirty="0">
                <a:hlinkClick r:id="rId4"/>
              </a:rPr>
              <a:t>/Formation-Reinforcement-Learning</a:t>
            </a:r>
            <a:endParaRPr lang="fr-FR" dirty="0"/>
          </a:p>
          <a:p>
            <a:endParaRPr lang="en-US" dirty="0"/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5FE4A-0823-A097-7E73-4AF0874360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10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ANNEXE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A166F-CAEF-CEAA-5435-F83A0B4ACF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356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par 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/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blipFill>
                <a:blip r:embed="rId3"/>
                <a:stretch>
                  <a:fillRect l="-421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D59E25C8-484D-674D-A36E-AE145D462640}"/>
              </a:ext>
            </a:extLst>
          </p:cNvPr>
          <p:cNvSpPr/>
          <p:nvPr/>
        </p:nvSpPr>
        <p:spPr>
          <a:xfrm rot="16200000">
            <a:off x="7678569" y="6781390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/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blipFill>
                <a:blip r:embed="rId4"/>
                <a:stretch>
                  <a:fillRect l="-508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/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blipFill>
                <a:blip r:embed="rId5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CC176E-BD8E-B8C0-B048-5C436A0FB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04"/>
          <a:stretch/>
        </p:blipFill>
        <p:spPr>
          <a:xfrm>
            <a:off x="1143000" y="2559278"/>
            <a:ext cx="9258300" cy="1036499"/>
          </a:xfrm>
          <a:prstGeom prst="rect">
            <a:avLst/>
          </a:prstGeom>
        </p:spPr>
      </p:pic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E6103AF4-8BBF-CE7A-BAF9-1239967D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4" y="43481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74FA7-F4DD-A67D-AEE8-BDFF7F45E25E}"/>
              </a:ext>
            </a:extLst>
          </p:cNvPr>
          <p:cNvSpPr txBox="1"/>
          <p:nvPr/>
        </p:nvSpPr>
        <p:spPr>
          <a:xfrm>
            <a:off x="10401300" y="44302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1899CB-C15B-51D8-77F2-D45D932101BA}"/>
              </a:ext>
            </a:extLst>
          </p:cNvPr>
          <p:cNvSpPr/>
          <p:nvPr/>
        </p:nvSpPr>
        <p:spPr>
          <a:xfrm>
            <a:off x="1447800" y="42672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A9BBF0-AEEB-7C84-C673-F1303C707926}"/>
              </a:ext>
            </a:extLst>
          </p:cNvPr>
          <p:cNvSpPr/>
          <p:nvPr/>
        </p:nvSpPr>
        <p:spPr>
          <a:xfrm rot="16200000">
            <a:off x="9530834" y="6028305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7065-F51C-02A8-B91E-937DBA13FC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8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</a:t>
            </a:r>
            <a:r>
              <a:rPr lang="fr-FR" spc="-20" dirty="0" err="1"/>
              <a:t>based</a:t>
            </a:r>
            <a:r>
              <a:rPr lang="fr-FR" spc="-20" dirty="0"/>
              <a:t>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C434A-E0E3-1282-649F-75556B2B05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563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/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 paramétrée:</a:t>
                </a:r>
              </a:p>
              <a:p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𝑎𝑐𝑡𝑖𝑜𝑛𝑠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fr-FR" b="0" dirty="0">
                    <a:ea typeface="Cambria Math" panose="02040503050406030204" pitchFamily="18" charset="0"/>
                  </a:rPr>
                </a:br>
                <a:r>
                  <a:rPr lang="fr-FR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1≤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blipFill>
                <a:blip r:embed="rId2"/>
                <a:stretch>
                  <a:fillRect l="-1524" t="-355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/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définir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/>
                  <a:t>différentiable 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faire une montée de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blipFill>
                <a:blip r:embed="rId3"/>
                <a:stretch>
                  <a:fillRect l="-889" t="-3289" r="-444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8F2629D-1A38-939E-3154-29677194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8" y="3251169"/>
            <a:ext cx="4019550" cy="18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/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/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/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/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DD7F13E9-37B2-EA94-2B66-3FEF8F1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1"/>
          <a:stretch/>
        </p:blipFill>
        <p:spPr bwMode="auto">
          <a:xfrm>
            <a:off x="2286000" y="1341602"/>
            <a:ext cx="6257100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/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: plutôt qu’une distribution d’action discrète en sortie on peut avoir une distribution continue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On peut aussi utiliser une politique déterministe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blipFill>
                <a:blip r:embed="rId10"/>
                <a:stretch>
                  <a:fillRect l="-81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D91698-6D0B-F31E-63E8-788AD1EAAFD6}"/>
              </a:ext>
            </a:extLst>
          </p:cNvPr>
          <p:cNvSpPr/>
          <p:nvPr/>
        </p:nvSpPr>
        <p:spPr>
          <a:xfrm>
            <a:off x="76200" y="5222958"/>
            <a:ext cx="5793738" cy="120032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3" grpId="0" animBg="1"/>
      <p:bldP spid="17" grpId="0"/>
      <p:bldP spid="11" grpId="0"/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la théorie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/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Fonction objectif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blipFill>
                <a:blip r:embed="rId3"/>
                <a:stretch>
                  <a:fillRect l="-1276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/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Calcul du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blipFill>
                <a:blip r:embed="rId4"/>
                <a:stretch>
                  <a:fillRect l="-395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ircular 8">
            <a:extLst>
              <a:ext uri="{FF2B5EF4-FFF2-40B4-BE49-F238E27FC236}">
                <a16:creationId xmlns:a16="http://schemas.microsoft.com/office/drawing/2014/main" id="{9E2035F7-BD29-5944-5A56-21BFCAAA34F7}"/>
              </a:ext>
            </a:extLst>
          </p:cNvPr>
          <p:cNvSpPr/>
          <p:nvPr/>
        </p:nvSpPr>
        <p:spPr>
          <a:xfrm>
            <a:off x="6063917" y="3008433"/>
            <a:ext cx="1130965" cy="9973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/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/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[  </m:t>
                          </m:r>
                          <m:sSubSup>
                            <m:sSub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]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blipFill>
                <a:blip r:embed="rId6"/>
                <a:stretch>
                  <a:fillRect l="-483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/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/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de </a:t>
                </a:r>
                <a:r>
                  <a:rPr lang="fr-FR" dirty="0">
                    <a:solidFill>
                      <a:srgbClr val="FF0000"/>
                    </a:solidFill>
                  </a:rPr>
                  <a:t>causalité</a:t>
                </a:r>
                <a:r>
                  <a:rPr lang="fr-FR" dirty="0"/>
                  <a:t> : les premières </a:t>
                </a:r>
                <a:r>
                  <a:rPr lang="fr-FR" dirty="0" err="1"/>
                  <a:t>rewards</a:t>
                </a:r>
                <a:r>
                  <a:rPr lang="fr-FR" dirty="0"/>
                  <a:t> (dans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dirty="0"/>
                  <a:t>) ont ici une influence sur les gradients des dernières actions</a:t>
                </a:r>
              </a:p>
              <a:p>
                <a:r>
                  <a:rPr lang="fr-FR" dirty="0"/>
                  <a:t>Solution : on fait passer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dans la </a:t>
                </a:r>
                <a:r>
                  <a:rPr lang="en-US" dirty="0" err="1"/>
                  <a:t>somme</a:t>
                </a:r>
                <a:r>
                  <a:rPr lang="en-US" dirty="0"/>
                  <a:t> et on </a:t>
                </a:r>
                <a:r>
                  <a:rPr lang="en-US" dirty="0" err="1"/>
                  <a:t>enlève</a:t>
                </a:r>
                <a:r>
                  <a:rPr lang="en-US" dirty="0"/>
                  <a:t> les rewards </a:t>
                </a:r>
                <a:r>
                  <a:rPr lang="en-US" dirty="0" err="1"/>
                  <a:t>précédents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blipFill>
                <a:blip r:embed="rId9"/>
                <a:stretch>
                  <a:fillRect l="-423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/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Avec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3258E-502B-EA55-1066-D105745118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7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5" grpId="0"/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/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causal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blipFill>
                <a:blip r:embed="rId2"/>
                <a:stretch>
                  <a:fillRect l="-483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8A1E510C-C11B-21B9-C0DC-643F096ED52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les problèmes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/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ajout d’une </a:t>
                </a:r>
                <a:r>
                  <a:rPr lang="fr-FR" dirty="0" err="1"/>
                  <a:t>baseline</a:t>
                </a:r>
                <a:r>
                  <a:rPr lang="fr-FR" dirty="0"/>
                  <a:t> pour centrer cette mesure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6482A-8F5E-AC5B-5334-214F5A80A5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096000" y="5578066"/>
            <a:ext cx="228600" cy="60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E4CE98-AB77-D501-C249-235D74746FC6}"/>
              </a:ext>
            </a:extLst>
          </p:cNvPr>
          <p:cNvSpPr txBox="1"/>
          <p:nvPr/>
        </p:nvSpPr>
        <p:spPr>
          <a:xfrm>
            <a:off x="6324600" y="600082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/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On-policy</a:t>
                </a:r>
                <a:r>
                  <a:rPr lang="fr-FR" dirty="0"/>
                  <a:t> : ces algorithmes améliorent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à partir d’elle-même, et sont donc nécessairement </a:t>
                </a:r>
                <a:r>
                  <a:rPr lang="fr-FR" dirty="0">
                    <a:solidFill>
                      <a:srgbClr val="FF0000"/>
                    </a:solidFill>
                  </a:rPr>
                  <a:t>On-policy.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blipFill>
                <a:blip r:embed="rId4"/>
                <a:stretch>
                  <a:fillRect l="-4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/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Problème de </a:t>
                </a:r>
                <a:r>
                  <a:rPr lang="en-US" dirty="0">
                    <a:solidFill>
                      <a:srgbClr val="FF0000"/>
                    </a:solidFill>
                  </a:rPr>
                  <a:t>variance</a:t>
                </a:r>
                <a:r>
                  <a:rPr lang="en-US" dirty="0"/>
                  <a:t> : les policy gradients </a:t>
                </a:r>
                <a:r>
                  <a:rPr lang="en-US" dirty="0" err="1"/>
                  <a:t>souffrent</a:t>
                </a:r>
                <a:r>
                  <a:rPr lang="en-US" dirty="0"/>
                  <a:t> de </a:t>
                </a:r>
                <a:r>
                  <a:rPr lang="en-US" dirty="0" err="1"/>
                  <a:t>gros</a:t>
                </a:r>
                <a:r>
                  <a:rPr lang="en-US" dirty="0"/>
                  <a:t> </a:t>
                </a:r>
                <a:r>
                  <a:rPr lang="en-US" dirty="0" err="1"/>
                  <a:t>problèmes</a:t>
                </a:r>
                <a:r>
                  <a:rPr lang="en-US" dirty="0"/>
                  <a:t> de variance</a:t>
                </a:r>
              </a:p>
              <a:p>
                <a:r>
                  <a:rPr lang="en-US" dirty="0"/>
                  <a:t>Le fait </a:t>
                </a:r>
                <a:r>
                  <a:rPr lang="en-US" dirty="0" err="1"/>
                  <a:t>d’avoir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mesure</a:t>
                </a:r>
                <a:r>
                  <a:rPr lang="en-US" dirty="0"/>
                  <a:t> non-</a:t>
                </a:r>
                <a:r>
                  <a:rPr lang="en-US" dirty="0" err="1"/>
                  <a:t>centrée</a:t>
                </a:r>
                <a:r>
                  <a:rPr lang="en-US" dirty="0"/>
                  <a:t> </a:t>
                </a:r>
                <a:r>
                  <a:rPr lang="en-US" dirty="0" err="1"/>
                  <a:t>d’à</a:t>
                </a:r>
                <a:r>
                  <a:rPr lang="en-US" dirty="0"/>
                  <a:t>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bonne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 rend </a:t>
                </a:r>
                <a:r>
                  <a:rPr lang="en-US" dirty="0" err="1"/>
                  <a:t>l’apprentissage</a:t>
                </a:r>
                <a:r>
                  <a:rPr lang="en-US" dirty="0"/>
                  <a:t> instable.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blipFill>
                <a:blip r:embed="rId5"/>
                <a:stretch>
                  <a:fillRect l="-454"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inforcement learning - Why does REINFORCE work at all? - Artificial  Intelligence Stack Exchange">
            <a:extLst>
              <a:ext uri="{FF2B5EF4-FFF2-40B4-BE49-F238E27FC236}">
                <a16:creationId xmlns:a16="http://schemas.microsoft.com/office/drawing/2014/main" id="{07C3757E-5130-062A-D703-BBDF7904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81423"/>
            <a:ext cx="5570214" cy="2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9B8BC-0185-FEB8-AFE1-12C8781648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ajout d’une </a:t>
            </a:r>
            <a:r>
              <a:rPr lang="fr-FR" sz="4300" kern="0" dirty="0" err="1"/>
              <a:t>baseline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/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Ajout d’une </a:t>
                </a:r>
                <a:r>
                  <a:rPr lang="fr-FR" u="sng" dirty="0" err="1"/>
                  <a:t>baseline</a:t>
                </a:r>
                <a:r>
                  <a:rPr lang="fr-FR" u="sng" dirty="0"/>
                  <a:t> </a:t>
                </a:r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25955-5480-8AEF-1E55-EC6E16A559F8}"/>
              </a:ext>
            </a:extLst>
          </p:cNvPr>
          <p:cNvCxnSpPr>
            <a:cxnSpLocks/>
          </p:cNvCxnSpPr>
          <p:nvPr/>
        </p:nvCxnSpPr>
        <p:spPr>
          <a:xfrm flipV="1">
            <a:off x="5562600" y="2319336"/>
            <a:ext cx="152400" cy="4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893-D8DA-774D-96B4-926F95843388}"/>
              </a:ext>
            </a:extLst>
          </p:cNvPr>
          <p:cNvSpPr txBox="1"/>
          <p:nvPr/>
        </p:nvSpPr>
        <p:spPr>
          <a:xfrm>
            <a:off x="4087571" y="272626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/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Effet</a:t>
                </a:r>
                <a:r>
                  <a:rPr lang="fr-FR" dirty="0">
                    <a:solidFill>
                      <a:schemeClr val="tx1"/>
                    </a:solidFill>
                  </a:rPr>
                  <a:t> : réduction de la variance sans pour autant augmenter le biais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blipFill>
                <a:blip r:embed="rId4"/>
                <a:stretch>
                  <a:fillRect l="-83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/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Choix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u="sng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dirty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>
                    <a:solidFill>
                      <a:srgbClr val="FF0000"/>
                    </a:solidFill>
                  </a:rPr>
                  <a:t>advantage function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blipFill>
                <a:blip r:embed="rId5"/>
                <a:stretch>
                  <a:fillRect l="-972" t="-685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851E5-A3CC-2FB3-B1F4-46C38CB7FBE1}"/>
              </a:ext>
            </a:extLst>
          </p:cNvPr>
          <p:cNvCxnSpPr>
            <a:cxnSpLocks/>
          </p:cNvCxnSpPr>
          <p:nvPr/>
        </p:nvCxnSpPr>
        <p:spPr>
          <a:xfrm flipH="1">
            <a:off x="5665839" y="5029200"/>
            <a:ext cx="1496961" cy="392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/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L’idéal est un estimateur non biaisé et à faible variance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 </a:t>
                </a:r>
                <a:r>
                  <a:rPr lang="en-US" dirty="0" err="1"/>
                  <a:t>choix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un trade-off </a:t>
                </a:r>
                <a:r>
                  <a:rPr lang="en-US" dirty="0" err="1"/>
                  <a:t>biais</a:t>
                </a:r>
                <a:r>
                  <a:rPr lang="en-US" dirty="0"/>
                  <a:t>/variance/online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blipFill>
                <a:blip r:embed="rId6"/>
                <a:stretch>
                  <a:fillRect l="-970" t="-397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4665A-3F66-7200-17A7-9EB3B6B14B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8F1F7-FD14-B937-8BFB-B069BC0A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8" y="2573931"/>
            <a:ext cx="4419599" cy="300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3157-1E9B-015A-61D7-E6C776D6B70B}"/>
              </a:ext>
            </a:extLst>
          </p:cNvPr>
          <p:cNvSpPr/>
          <p:nvPr/>
        </p:nvSpPr>
        <p:spPr>
          <a:xfrm>
            <a:off x="951641" y="3191363"/>
            <a:ext cx="9144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9D97C-5DEB-68E0-60B0-C6656F1223E4}"/>
              </a:ext>
            </a:extLst>
          </p:cNvPr>
          <p:cNvSpPr txBox="1"/>
          <p:nvPr/>
        </p:nvSpPr>
        <p:spPr>
          <a:xfrm>
            <a:off x="1892821" y="2183860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Actor-Critic</a:t>
            </a:r>
            <a:r>
              <a:rPr lang="fr-FR" dirty="0"/>
              <a:t> training </a:t>
            </a:r>
            <a:r>
              <a:rPr lang="fr-FR" dirty="0" err="1"/>
              <a:t>loop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9B503-4802-FCDC-0D53-FF70632ADE00}"/>
              </a:ext>
            </a:extLst>
          </p:cNvPr>
          <p:cNvSpPr/>
          <p:nvPr/>
        </p:nvSpPr>
        <p:spPr>
          <a:xfrm>
            <a:off x="951641" y="2717011"/>
            <a:ext cx="914400" cy="474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1C53FD3-3652-6FF0-219B-E1264A599E1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Actor 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/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Les Actor </a:t>
                </a:r>
                <a:r>
                  <a:rPr lang="fr-FR" dirty="0" err="1">
                    <a:solidFill>
                      <a:schemeClr val="tx1"/>
                    </a:solidFill>
                  </a:rPr>
                  <a:t>Critics</a:t>
                </a:r>
                <a:r>
                  <a:rPr lang="fr-FR" dirty="0">
                    <a:solidFill>
                      <a:schemeClr val="tx1"/>
                    </a:solidFill>
                  </a:rPr>
                  <a:t> sont des algorithmes qui entraînent à la fois une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</a:rPr>
                  <a:t>l’actor</a:t>
                </a:r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 err="1">
                    <a:solidFill>
                      <a:schemeClr val="tx1"/>
                    </a:solidFill>
                  </a:rPr>
                  <a:t>ainsi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qu’un</a:t>
                </a:r>
                <a:r>
                  <a:rPr lang="en-US" dirty="0">
                    <a:solidFill>
                      <a:schemeClr val="tx1"/>
                    </a:solidFill>
                  </a:rPr>
                  <a:t> “critic”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et/</a:t>
                </a:r>
                <a:r>
                  <a:rPr lang="en-US" dirty="0" err="1">
                    <a:solidFill>
                      <a:schemeClr val="tx1"/>
                    </a:solidFill>
                  </a:rPr>
                  <a:t>ou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qui </a:t>
                </a:r>
                <a:r>
                  <a:rPr lang="en-US" dirty="0" err="1">
                    <a:solidFill>
                      <a:schemeClr val="tx1"/>
                    </a:solidFill>
                  </a:rPr>
                  <a:t>va</a:t>
                </a:r>
                <a:r>
                  <a:rPr lang="en-US" dirty="0">
                    <a:solidFill>
                      <a:schemeClr val="tx1"/>
                    </a:solidFill>
                  </a:rPr>
                  <a:t> aider à entrainer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blipFill>
                <a:blip r:embed="rId3"/>
                <a:stretch>
                  <a:fillRect l="-4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/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Entrainement de l’</a:t>
                </a:r>
                <a:r>
                  <a:rPr lang="fr-F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actor</a:t>
                </a: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∗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Entrainement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du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critic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blipFill>
                <a:blip r:embed="rId4"/>
                <a:stretch>
                  <a:fillRect l="-87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7E13E-D388-B622-5945-5EE5B901D8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0EDBDDB-5E85-AD39-15E4-E19267AA143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pic>
        <p:nvPicPr>
          <p:cNvPr id="1026" name="Picture 2" descr="Étiquette : Mario Bros">
            <a:extLst>
              <a:ext uri="{FF2B5EF4-FFF2-40B4-BE49-F238E27FC236}">
                <a16:creationId xmlns:a16="http://schemas.microsoft.com/office/drawing/2014/main" id="{48C4FEC0-0F50-CCC6-C747-3F3F03C5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/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État : 		s = 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blipFill>
                <a:blip r:embed="rId3"/>
                <a:stretch>
                  <a:fillRect l="-1447" t="-2290" r="-482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Étiquette : Mario Bros">
            <a:extLst>
              <a:ext uri="{FF2B5EF4-FFF2-40B4-BE49-F238E27FC236}">
                <a16:creationId xmlns:a16="http://schemas.microsoft.com/office/drawing/2014/main" id="{20283096-A7B0-22B2-2DD7-878A2C93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0" y="4488298"/>
            <a:ext cx="683262" cy="3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F2ADF-40F9-E801-2CF3-F3DA120A8D04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DFA2-AC08-BAFD-7E18-182B9F61353C}"/>
              </a:ext>
            </a:extLst>
          </p:cNvPr>
          <p:cNvSpPr txBox="1"/>
          <p:nvPr/>
        </p:nvSpPr>
        <p:spPr>
          <a:xfrm>
            <a:off x="480352" y="412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2 : Jeu vidéo type Mario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/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État : 		s = (position et vitesse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et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, }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+1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blipFill>
                <a:blip r:embed="rId5"/>
                <a:stretch>
                  <a:fillRect l="-9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934EB-0FAA-E8DA-6439-97937CD26DE4}"/>
              </a:ext>
            </a:extLst>
          </p:cNvPr>
          <p:cNvSpPr txBox="1"/>
          <p:nvPr/>
        </p:nvSpPr>
        <p:spPr>
          <a:xfrm>
            <a:off x="6423189" y="336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12187D3B-2F0D-2EB9-9FFD-F7ED2EC4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9" y="1789403"/>
            <a:ext cx="2826387" cy="1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7E33-5192-AABD-DA36-95131AE2B7DF}"/>
              </a:ext>
            </a:extLst>
          </p:cNvPr>
          <p:cNvSpPr txBox="1"/>
          <p:nvPr/>
        </p:nvSpPr>
        <p:spPr>
          <a:xfrm>
            <a:off x="504933" y="1354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1800" kern="0" spc="-25" dirty="0"/>
              <a:t>Exemple 1 : L’environnement </a:t>
            </a:r>
            <a:r>
              <a:rPr lang="fr-FR" sz="1800" kern="0" spc="-25" dirty="0" err="1"/>
              <a:t>CartPole</a:t>
            </a:r>
            <a:endParaRPr lang="fr-FR" sz="1800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D6BC3-2B61-101F-A5FD-F4FD0F6C41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D9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33850</TotalTime>
  <Words>5852</Words>
  <Application>Microsoft Office PowerPoint</Application>
  <PresentationFormat>Widescreen</PresentationFormat>
  <Paragraphs>1136</Paragraphs>
  <Slides>88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Calibri</vt:lpstr>
      <vt:lpstr>Calibri Light</vt:lpstr>
      <vt:lpstr>Cambria Math</vt:lpstr>
      <vt:lpstr>Lucida Grande</vt:lpstr>
      <vt:lpstr>Roboto</vt:lpstr>
      <vt:lpstr>Office Theme</vt:lpstr>
      <vt:lpstr>PowerPoint Presentation</vt:lpstr>
      <vt:lpstr>PowerPoint Presentation</vt:lpstr>
      <vt:lpstr>PowerPoint Presentation</vt:lpstr>
      <vt:lpstr>Principe du RL : interaction env./agent</vt:lpstr>
      <vt:lpstr>Principe du RL : la politique</vt:lpstr>
      <vt:lpstr>Principe du RL : transitions et épisodes</vt:lpstr>
      <vt:lpstr>Principe du RL : gain futur</vt:lpstr>
      <vt:lpstr>Principe du RL : l’environnement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Résumé de la formation précédente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Fédérico (Student at CentraleSupelec)</dc:creator>
  <cp:lastModifiedBy>Timothé Boulet</cp:lastModifiedBy>
  <cp:revision>40</cp:revision>
  <dcterms:created xsi:type="dcterms:W3CDTF">2022-07-01T12:54:52Z</dcterms:created>
  <dcterms:modified xsi:type="dcterms:W3CDTF">2022-12-03T17:27:31Z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2022-07-01T00:00:00Z</vt:filetime>
  </property>
</Properties>
</file>